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85" r:id="rId3"/>
    <p:sldId id="483" r:id="rId4"/>
    <p:sldId id="497" r:id="rId5"/>
    <p:sldId id="498" r:id="rId6"/>
    <p:sldId id="499" r:id="rId7"/>
    <p:sldId id="500" r:id="rId8"/>
    <p:sldId id="501" r:id="rId9"/>
    <p:sldId id="451" r:id="rId10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E73B9"/>
    <a:srgbClr val="3E6D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94627" autoAdjust="0"/>
  </p:normalViewPr>
  <p:slideViewPr>
    <p:cSldViewPr snapToGrid="0" showGuides="1">
      <p:cViewPr varScale="1">
        <p:scale>
          <a:sx n="105" d="100"/>
          <a:sy n="105" d="100"/>
        </p:scale>
        <p:origin x="1218" y="102"/>
      </p:cViewPr>
      <p:guideLst>
        <p:guide orient="horz" pos="431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1" d="100"/>
          <a:sy n="91" d="100"/>
        </p:scale>
        <p:origin x="-3720" y="-108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971" y="4724956"/>
            <a:ext cx="4908331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22876" y="9449911"/>
            <a:ext cx="835124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ource Sans Pro" pitchFamily="34" charset="0"/>
                <a:cs typeface="Arial" panose="020B0604020202020204" pitchFamily="34" charset="0"/>
              </a:defRPr>
            </a:lvl1pPr>
          </a:lstStyle>
          <a:p>
            <a:fld id="{49DD4D23-C98A-435E-AE88-9061F8349B0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03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ource Sans Pro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" t="3974" r="3958" b="5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8674" y="3715200"/>
            <a:ext cx="7500939" cy="554850"/>
          </a:xfr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8675" y="4289400"/>
            <a:ext cx="7500938" cy="361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" y="525798"/>
            <a:ext cx="3020400" cy="807254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828675" y="5481750"/>
            <a:ext cx="4679325" cy="979374"/>
          </a:xfrm>
        </p:spPr>
        <p:txBody>
          <a:bodyPr/>
          <a:lstStyle>
            <a:lvl1pPr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567"/>
              </a:spcBef>
              <a:buNone/>
              <a:defRPr sz="1400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defRPr sz="14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33279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28675" y="1881075"/>
            <a:ext cx="7500938" cy="4040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28675" y="914400"/>
            <a:ext cx="7500938" cy="2762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000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Cont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939200" y="1438275"/>
            <a:ext cx="4204800" cy="5064125"/>
          </a:xfrm>
          <a:solidFill>
            <a:schemeClr val="accent4"/>
          </a:solidFill>
        </p:spPr>
        <p:txBody>
          <a:bodyPr tIns="0" anchor="ctr" anchorCtr="0"/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28675" y="1905000"/>
            <a:ext cx="3819525" cy="3987688"/>
          </a:xfrm>
        </p:spPr>
        <p:txBody>
          <a:bodyPr/>
          <a:lstStyle>
            <a:lvl1pPr marL="238125" indent="-238125">
              <a:spcBef>
                <a:spcPts val="850"/>
              </a:spcBef>
              <a:buClr>
                <a:schemeClr val="tx2"/>
              </a:buClr>
              <a:buFont typeface="Calibri" panose="020F0502020204030204" pitchFamily="34" charset="0"/>
              <a:buChar char="–"/>
              <a:defRPr sz="1400" b="0"/>
            </a:lvl1pPr>
            <a:lvl2pPr marL="503238" indent="-207963">
              <a:spcBef>
                <a:spcPts val="0"/>
              </a:spcBef>
              <a:spcAft>
                <a:spcPts val="567"/>
              </a:spcAft>
              <a:defRPr sz="1400" b="0"/>
            </a:lvl2pPr>
            <a:lvl3pPr>
              <a:defRPr sz="1400" b="0"/>
            </a:lvl3pPr>
            <a:lvl4pPr>
              <a:defRPr sz="1400" b="0"/>
            </a:lvl4pPr>
            <a:lvl5pPr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28675" y="914400"/>
            <a:ext cx="7500938" cy="2762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498000"/>
            <a:ext cx="9144000" cy="360000"/>
          </a:xfrm>
          <a:prstGeom prst="rect">
            <a:avLst/>
          </a:prstGeom>
          <a:solidFill>
            <a:srgbClr val="0E73B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27075" indent="0" algn="l"/>
            <a:r>
              <a:rPr lang="en-GB" sz="1000" b="1"/>
              <a:t>Trinity College Dublin, </a:t>
            </a:r>
            <a:r>
              <a:rPr lang="en-GB" sz="1000"/>
              <a:t>The University of Dublin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8275"/>
            <a:ext cx="9144000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36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438275"/>
            <a:ext cx="9144000" cy="5076825"/>
          </a:xfrm>
          <a:solidFill>
            <a:schemeClr val="accent4"/>
          </a:solidFill>
        </p:spPr>
        <p:txBody>
          <a:bodyPr tIns="0" anchor="ctr" anchorCtr="0"/>
          <a:lstStyle>
            <a:lvl1pPr algn="ctr">
              <a:defRPr sz="1600" b="0">
                <a:solidFill>
                  <a:schemeClr val="accent3"/>
                </a:solidFill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28675" y="914400"/>
            <a:ext cx="7500938" cy="2762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498000"/>
            <a:ext cx="9144000" cy="360000"/>
          </a:xfrm>
          <a:prstGeom prst="rect">
            <a:avLst/>
          </a:prstGeom>
          <a:solidFill>
            <a:srgbClr val="0E73B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27075" indent="0" algn="l"/>
            <a:r>
              <a:rPr lang="en-GB" sz="1000" b="1"/>
              <a:t>Trinity College Dublin, </a:t>
            </a:r>
            <a:r>
              <a:rPr lang="en-GB" sz="1000"/>
              <a:t>The University of Dublin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38275"/>
            <a:ext cx="9144000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61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" t="3974" r="3958" b="5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" y="525798"/>
            <a:ext cx="3020400" cy="8072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8674" y="3715200"/>
            <a:ext cx="7500939" cy="554850"/>
          </a:xfrm>
        </p:spPr>
        <p:txBody>
          <a:bodyPr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789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7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D75CDDE-F2F8-4CC6-9C85-A7AD954A8D4D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04DA6D1-0129-4A3B-82BD-2C8B90B66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22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8674" y="360000"/>
            <a:ext cx="7500939" cy="5616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8675" y="1871551"/>
            <a:ext cx="7500938" cy="4096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498000"/>
            <a:ext cx="9144000" cy="360000"/>
          </a:xfrm>
          <a:prstGeom prst="rect">
            <a:avLst/>
          </a:prstGeom>
          <a:solidFill>
            <a:srgbClr val="0E73B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27075" indent="0" algn="l"/>
            <a:r>
              <a:rPr lang="en-GB" sz="1000" b="1"/>
              <a:t>Trinity College Dublin, </a:t>
            </a:r>
            <a:r>
              <a:rPr lang="en-GB" sz="1000"/>
              <a:t>The University of Dublin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438275"/>
            <a:ext cx="9144000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06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8" r:id="rId4"/>
    <p:sldLayoutId id="2147483659" r:id="rId5"/>
    <p:sldLayoutId id="2147483654" r:id="rId6"/>
    <p:sldLayoutId id="2147483660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417"/>
        </a:spcBef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17500" indent="-317500" algn="l" defTabSz="914400" rtl="0" eaLnBrk="1" latinLnBrk="0" hangingPunct="1">
        <a:spcBef>
          <a:spcPts val="1134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68325" indent="-222250" algn="l" defTabSz="914400" rtl="0" eaLnBrk="1" latinLnBrk="0" hangingPunct="1">
        <a:spcBef>
          <a:spcPts val="1134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84225" indent="-201613" algn="l" defTabSz="914400" rtl="0" eaLnBrk="1" latinLnBrk="0" hangingPunct="1">
        <a:spcBef>
          <a:spcPts val="1134"/>
        </a:spcBef>
        <a:buClr>
          <a:schemeClr val="tx2"/>
        </a:buClr>
        <a:buFont typeface="Minion Pro" pitchFamily="18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00125" indent="-185738" algn="l" defTabSz="914400" rtl="0" eaLnBrk="1" latinLnBrk="0" hangingPunct="1">
        <a:spcBef>
          <a:spcPts val="1134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github.com/TCDNeuroLear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github.com/TCDNeuroLearn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8674" y="1701800"/>
            <a:ext cx="7974966" cy="1537010"/>
          </a:xfrm>
        </p:spPr>
        <p:txBody>
          <a:bodyPr/>
          <a:lstStyle/>
          <a:p>
            <a:r>
              <a:rPr lang="en-IE" dirty="0"/>
              <a:t>Neurophysiological Measures: Interactive Animation of the Principles and Mathematics.</a:t>
            </a:r>
            <a:br>
              <a:rPr lang="en-IE" dirty="0"/>
            </a:br>
            <a:r>
              <a:rPr lang="en-IE" dirty="0"/>
              <a:t>(TCD </a:t>
            </a:r>
            <a:r>
              <a:rPr lang="en-IE" dirty="0" err="1"/>
              <a:t>NeuroLearn</a:t>
            </a:r>
            <a:r>
              <a:rPr lang="en-IE" dirty="0"/>
              <a:t>)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8675" y="3606800"/>
            <a:ext cx="7030085" cy="990600"/>
          </a:xfrm>
        </p:spPr>
        <p:txBody>
          <a:bodyPr/>
          <a:lstStyle/>
          <a:p>
            <a:r>
              <a:rPr lang="en-GB" dirty="0"/>
              <a:t>Michael Broderick, Richard G. Carson, Edmund C. </a:t>
            </a:r>
            <a:r>
              <a:rPr lang="en-GB" dirty="0" err="1"/>
              <a:t>Lalor</a:t>
            </a:r>
            <a:r>
              <a:rPr lang="en-GB" dirty="0"/>
              <a:t>, John S. Butler, Richard B. Reilly, Orla Hardiman, Bahman Nasseroleslami*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28674" y="4857750"/>
            <a:ext cx="6209434" cy="1875559"/>
          </a:xfrm>
        </p:spPr>
        <p:txBody>
          <a:bodyPr/>
          <a:lstStyle/>
          <a:p>
            <a:r>
              <a:rPr lang="en-GB" dirty="0"/>
              <a:t>Bahman Nasseroleslami</a:t>
            </a:r>
          </a:p>
          <a:p>
            <a:pPr lvl="1"/>
            <a:r>
              <a:rPr lang="en-GB" dirty="0"/>
              <a:t>Academic Unit of Neurology</a:t>
            </a:r>
          </a:p>
          <a:p>
            <a:pPr lvl="1"/>
            <a:r>
              <a:rPr lang="en-IE" dirty="0"/>
              <a:t>Trinity College Dublin, the University of Dublin</a:t>
            </a:r>
            <a:endParaRPr lang="en-GB" dirty="0"/>
          </a:p>
          <a:p>
            <a:pPr lvl="2"/>
            <a:r>
              <a:rPr lang="en-GB" dirty="0"/>
              <a:t>Dublin, Ireland</a:t>
            </a:r>
          </a:p>
          <a:p>
            <a:pPr lvl="2"/>
            <a:endParaRPr lang="en-GB" dirty="0"/>
          </a:p>
          <a:p>
            <a:pPr lvl="2"/>
            <a:r>
              <a:rPr lang="en-GB" dirty="0"/>
              <a:t>23/6/2016</a:t>
            </a:r>
          </a:p>
          <a:p>
            <a:pPr lvl="2">
              <a:spcBef>
                <a:spcPts val="0"/>
              </a:spcBef>
            </a:pPr>
            <a:r>
              <a:rPr lang="en-IE" dirty="0"/>
              <a:t>Faculty of Health Sciences Dean’s Award for Innovation in Teaching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2792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Need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28675" y="1714820"/>
            <a:ext cx="7772400" cy="4547434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dirty="0"/>
              <a:t>1. Translating Research Findings &amp; Literature to Teaching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IE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dirty="0"/>
              <a:t>				      vs.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IE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dirty="0"/>
              <a:t>2. Complex Math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IE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IE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dirty="0"/>
              <a:t>3. Complex Neurophysiology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953" y="2171099"/>
            <a:ext cx="1018888" cy="13352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460" y="2171099"/>
            <a:ext cx="931120" cy="12633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1167"/>
          <a:stretch/>
        </p:blipFill>
        <p:spPr>
          <a:xfrm>
            <a:off x="3259198" y="2171099"/>
            <a:ext cx="974473" cy="13048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8875" y="2171099"/>
            <a:ext cx="1061157" cy="13628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3492" y="2179503"/>
            <a:ext cx="1000213" cy="13544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7816" y="3653015"/>
            <a:ext cx="3438385" cy="10937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7816" y="4993102"/>
            <a:ext cx="3675889" cy="147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17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TCD </a:t>
            </a:r>
            <a:r>
              <a:rPr lang="en-GB" dirty="0" err="1"/>
              <a:t>NeuroLearn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7155" y="1359811"/>
            <a:ext cx="890397" cy="606149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en-IE" sz="1050" b="0" dirty="0"/>
          </a:p>
          <a:p>
            <a:pPr>
              <a:spcBef>
                <a:spcPts val="0"/>
              </a:spcBef>
            </a:pPr>
            <a:r>
              <a:rPr lang="en-IE" dirty="0"/>
              <a:t>1. EEG</a:t>
            </a:r>
          </a:p>
          <a:p>
            <a:pPr>
              <a:spcBef>
                <a:spcPts val="0"/>
              </a:spcBef>
            </a:pPr>
            <a:endParaRPr lang="en-IE" sz="1050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4 Interactive Apps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35" y="1516738"/>
            <a:ext cx="3187181" cy="23695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54" y="1524458"/>
            <a:ext cx="3275811" cy="23617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11" y="4003687"/>
            <a:ext cx="3201406" cy="23611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54" y="4003687"/>
            <a:ext cx="3270694" cy="2361136"/>
          </a:xfrm>
          <a:prstGeom prst="rect">
            <a:avLst/>
          </a:prstGeom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4277391" y="1359811"/>
            <a:ext cx="1064133" cy="9160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417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00" indent="-31750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8325" indent="-22225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84225" indent="-201613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Minion Pro" pitchFamily="18" charset="0"/>
              <a:buChar char="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0125" indent="-185738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IE" sz="1050" b="0" dirty="0"/>
          </a:p>
          <a:p>
            <a:pPr>
              <a:spcBef>
                <a:spcPts val="0"/>
              </a:spcBef>
            </a:pPr>
            <a:r>
              <a:rPr lang="en-IE" dirty="0"/>
              <a:t>2. Muscle Reflexes</a:t>
            </a:r>
          </a:p>
          <a:p>
            <a:pPr>
              <a:spcBef>
                <a:spcPts val="0"/>
              </a:spcBef>
            </a:pPr>
            <a:endParaRPr lang="en-IE" sz="1050" b="0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96325" y="3810403"/>
            <a:ext cx="890397" cy="6061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417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00" indent="-31750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8325" indent="-22225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84225" indent="-201613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Minion Pro" pitchFamily="18" charset="0"/>
              <a:buChar char="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0125" indent="-185738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IE" sz="1050" b="0" dirty="0"/>
          </a:p>
          <a:p>
            <a:pPr>
              <a:spcBef>
                <a:spcPts val="0"/>
              </a:spcBef>
            </a:pPr>
            <a:r>
              <a:rPr lang="en-IE" dirty="0"/>
              <a:t>3. TMS</a:t>
            </a:r>
          </a:p>
          <a:p>
            <a:pPr>
              <a:spcBef>
                <a:spcPts val="0"/>
              </a:spcBef>
            </a:pPr>
            <a:endParaRPr lang="en-IE" sz="1050" b="0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4327971" y="3810403"/>
            <a:ext cx="1441893" cy="9160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417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00" indent="-31750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8325" indent="-22225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84225" indent="-201613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Minion Pro" pitchFamily="18" charset="0"/>
              <a:buChar char="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0125" indent="-185738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IE" sz="1050" b="0" dirty="0"/>
          </a:p>
          <a:p>
            <a:pPr>
              <a:spcBef>
                <a:spcPts val="0"/>
              </a:spcBef>
            </a:pPr>
            <a:r>
              <a:rPr lang="en-IE" dirty="0"/>
              <a:t>4. Neural Connectivity</a:t>
            </a:r>
            <a:endParaRPr lang="en-IE" sz="1050" b="0" dirty="0"/>
          </a:p>
        </p:txBody>
      </p:sp>
    </p:spTree>
    <p:extLst>
      <p:ext uri="{BB962C8B-B14F-4D97-AF65-F5344CB8AC3E}">
        <p14:creationId xmlns:p14="http://schemas.microsoft.com/office/powerpoint/2010/main" val="305690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TCD </a:t>
            </a:r>
            <a:r>
              <a:rPr lang="en-GB" dirty="0" err="1"/>
              <a:t>NeuroLearn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Demos 1: TMS </a:t>
            </a:r>
          </a:p>
        </p:txBody>
      </p:sp>
      <p:pic>
        <p:nvPicPr>
          <p:cNvPr id="13" name="Demo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9609" y="1476000"/>
            <a:ext cx="6541301" cy="499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49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TCD </a:t>
            </a:r>
            <a:r>
              <a:rPr lang="en-GB" dirty="0" err="1"/>
              <a:t>NeuroLearn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Demos 2: Muscle Reflexes </a:t>
            </a:r>
          </a:p>
        </p:txBody>
      </p:sp>
      <p:pic>
        <p:nvPicPr>
          <p:cNvPr id="3" name="Demo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3705" y="1476000"/>
            <a:ext cx="7954223" cy="498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Innovations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960963" y="2507844"/>
            <a:ext cx="2053779" cy="2294183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b="0" dirty="0">
                <a:solidFill>
                  <a:srgbClr val="FF0000"/>
                </a:solidFill>
              </a:rPr>
              <a:t>3. Based on Accurate Mathematical Models /Real Physiological 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926" y="2582707"/>
            <a:ext cx="4564433" cy="3366411"/>
          </a:xfrm>
          <a:prstGeom prst="rect">
            <a:avLst/>
          </a:prstGeom>
        </p:spPr>
      </p:pic>
      <p:sp>
        <p:nvSpPr>
          <p:cNvPr id="13" name="Text Placeholder 2"/>
          <p:cNvSpPr txBox="1">
            <a:spLocks/>
          </p:cNvSpPr>
          <p:nvPr/>
        </p:nvSpPr>
        <p:spPr>
          <a:xfrm>
            <a:off x="1820332" y="5949119"/>
            <a:ext cx="5968106" cy="411404"/>
          </a:xfrm>
          <a:prstGeom prst="rect">
            <a:avLst/>
          </a:prstGeom>
          <a:ln>
            <a:noFill/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spcBef>
                <a:spcPts val="1417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00" indent="-31750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8325" indent="-22225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84225" indent="-201613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Minion Pro" pitchFamily="18" charset="0"/>
              <a:buChar char="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0125" indent="-185738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b="0" dirty="0">
                <a:solidFill>
                  <a:srgbClr val="FF0000"/>
                </a:solidFill>
              </a:rPr>
              <a:t>4. Active Engagement vs. Monolog or Passive Viewing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70432" y="3834883"/>
            <a:ext cx="1311512" cy="508517"/>
          </a:xfrm>
          <a:prstGeom prst="straightConnector1">
            <a:avLst/>
          </a:prstGeom>
          <a:ln w="444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/>
          <p:cNvSpPr txBox="1">
            <a:spLocks/>
          </p:cNvSpPr>
          <p:nvPr/>
        </p:nvSpPr>
        <p:spPr>
          <a:xfrm>
            <a:off x="38186" y="4245429"/>
            <a:ext cx="2443757" cy="500482"/>
          </a:xfrm>
          <a:prstGeom prst="rect">
            <a:avLst/>
          </a:prstGeom>
          <a:ln>
            <a:noFill/>
          </a:ln>
        </p:spPr>
        <p:txBody>
          <a:bodyPr vert="horz" lIns="36000" tIns="36000" rIns="36000" bIns="36000" rtlCol="0">
            <a:noAutofit/>
          </a:bodyPr>
          <a:lstStyle>
            <a:lvl1pPr marL="0" indent="0" algn="l" defTabSz="914400" rtl="0" eaLnBrk="1" latinLnBrk="0" hangingPunct="1">
              <a:spcBef>
                <a:spcPts val="1417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00" indent="-31750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8325" indent="-22225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84225" indent="-201613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Minion Pro" pitchFamily="18" charset="0"/>
              <a:buChar char="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0125" indent="-185738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b="0" dirty="0">
                <a:solidFill>
                  <a:srgbClr val="FF0000"/>
                </a:solidFill>
              </a:rPr>
              <a:t>1. Interactive Visualisation &amp; Animation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272152" y="1499110"/>
            <a:ext cx="7516286" cy="89472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417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17500" indent="-31750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8325" indent="-222250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84225" indent="-201613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Minion Pro" pitchFamily="18" charset="0"/>
              <a:buChar char="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0125" indent="-185738" algn="l" defTabSz="914400" rtl="0" eaLnBrk="1" latinLnBrk="0" hangingPunct="1">
              <a:spcBef>
                <a:spcPts val="1134"/>
              </a:spcBef>
              <a:buClr>
                <a:schemeClr val="tx2"/>
              </a:buClr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b="0" dirty="0">
                <a:solidFill>
                  <a:srgbClr val="FF0000"/>
                </a:solidFill>
              </a:rPr>
              <a:t>2. Playing with System Parameters: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IE" b="0" dirty="0">
                <a:solidFill>
                  <a:srgbClr val="FF0000"/>
                </a:solidFill>
              </a:rPr>
              <a:t>building an  internal representation of Phenomena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IE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3529584" y="2393832"/>
            <a:ext cx="351952" cy="865228"/>
          </a:xfrm>
          <a:prstGeom prst="straightConnector1">
            <a:avLst/>
          </a:prstGeom>
          <a:ln w="444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5449824" y="4745911"/>
            <a:ext cx="1511139" cy="347297"/>
          </a:xfrm>
          <a:prstGeom prst="straightConnector1">
            <a:avLst/>
          </a:prstGeom>
          <a:ln w="444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039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Sustainability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8674" y="1881075"/>
            <a:ext cx="7720965" cy="4040188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IE" dirty="0"/>
              <a:t>Public open-source access: </a:t>
            </a:r>
            <a:r>
              <a:rPr lang="en-IE" dirty="0">
                <a:solidFill>
                  <a:srgbClr val="0070C0"/>
                </a:solidFill>
                <a:hlinkClick r:id="rId2"/>
              </a:rPr>
              <a:t>http://github.com/TCDNeuroLearn</a:t>
            </a:r>
            <a:r>
              <a:rPr lang="en-IE" dirty="0">
                <a:solidFill>
                  <a:srgbClr val="0070C0"/>
                </a:solidFill>
              </a:rPr>
              <a:t> 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en-IE" dirty="0"/>
              <a:t>Ease of MATLAB programming allows easy extension of the Apps.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en-IE" dirty="0"/>
              <a:t>Usable on PC or Mac with no MATLAB installation.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en-IE" dirty="0"/>
              <a:t>Usable for students/researchers from different background.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IE" dirty="0"/>
              <a:t>Potential engagement and feedback of technical/non-technical users for further development. </a:t>
            </a:r>
          </a:p>
        </p:txBody>
      </p:sp>
    </p:spTree>
    <p:extLst>
      <p:ext uri="{BB962C8B-B14F-4D97-AF65-F5344CB8AC3E}">
        <p14:creationId xmlns:p14="http://schemas.microsoft.com/office/powerpoint/2010/main" val="2394988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Perspective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8674" y="1881074"/>
            <a:ext cx="7720965" cy="440085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IE" dirty="0"/>
              <a:t>TCD:</a:t>
            </a:r>
          </a:p>
          <a:p>
            <a:pPr marL="774700" lvl="1" indent="-457200">
              <a:buAutoNum type="arabicPeriod"/>
            </a:pPr>
            <a:r>
              <a:rPr lang="en-IE" dirty="0"/>
              <a:t>Courses in Neurology, Neural Engineering, Neurophysiology, Neuroscience</a:t>
            </a:r>
          </a:p>
          <a:p>
            <a:pPr marL="774700" lvl="1" indent="-457200">
              <a:buAutoNum type="arabicPeriod"/>
            </a:pPr>
            <a:r>
              <a:rPr lang="en-IE" dirty="0"/>
              <a:t>Multi-disciplinary research</a:t>
            </a:r>
          </a:p>
          <a:p>
            <a:pPr marL="457200" indent="-457200">
              <a:buAutoNum type="arabicPeriod"/>
            </a:pPr>
            <a:r>
              <a:rPr lang="en-IE" dirty="0"/>
              <a:t>beyond TCD:</a:t>
            </a:r>
          </a:p>
          <a:p>
            <a:pPr marL="774700" lvl="1" indent="-457200">
              <a:buAutoNum type="arabicPeriod"/>
            </a:pPr>
            <a:r>
              <a:rPr lang="en-IE" dirty="0"/>
              <a:t>Joint Initiatives for Teaching Apps across institutions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IE" dirty="0"/>
              <a:t>Future Directions:</a:t>
            </a:r>
          </a:p>
          <a:p>
            <a:pPr marL="774700" lvl="1" indent="-457200">
              <a:buFont typeface="Arial" pitchFamily="34" charset="0"/>
              <a:buAutoNum type="arabicPeriod"/>
            </a:pPr>
            <a:r>
              <a:rPr lang="en-IE" dirty="0"/>
              <a:t>Mobile Platforms</a:t>
            </a:r>
          </a:p>
          <a:p>
            <a:pPr marL="774700" lvl="1" indent="-457200">
              <a:buFont typeface="Arial" pitchFamily="34" charset="0"/>
              <a:buAutoNum type="arabicPeriod"/>
            </a:pPr>
            <a:r>
              <a:rPr lang="en-IE" dirty="0"/>
              <a:t>Quantitative &amp; Qualitative Extensions</a:t>
            </a:r>
          </a:p>
          <a:p>
            <a:pPr marL="774700" lvl="1" indent="-457200">
              <a:buFont typeface="Arial" pitchFamily="34" charset="0"/>
              <a:buAutoNum type="arabicPeriod"/>
            </a:pPr>
            <a:r>
              <a:rPr lang="en-IE" dirty="0"/>
              <a:t>Evaluation by and Feedback from future students</a:t>
            </a:r>
          </a:p>
        </p:txBody>
      </p:sp>
    </p:spTree>
    <p:extLst>
      <p:ext uri="{BB962C8B-B14F-4D97-AF65-F5344CB8AC3E}">
        <p14:creationId xmlns:p14="http://schemas.microsoft.com/office/powerpoint/2010/main" val="4215957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7517" y="1581341"/>
            <a:ext cx="77652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271463" algn="just">
              <a:buSzPct val="150000"/>
              <a:buFont typeface="Arial" pitchFamily="34" charset="0"/>
              <a:buChar char="•"/>
            </a:pPr>
            <a:r>
              <a:rPr lang="en-IE" sz="2000" dirty="0"/>
              <a:t>Programming and Application Development:</a:t>
            </a:r>
          </a:p>
          <a:p>
            <a:pPr algn="just">
              <a:buSzPct val="150000"/>
            </a:pPr>
            <a:r>
              <a:rPr lang="en-IE" sz="2000" dirty="0"/>
              <a:t>     Michael Broderick</a:t>
            </a:r>
          </a:p>
          <a:p>
            <a:pPr algn="just">
              <a:buSzPct val="150000"/>
            </a:pPr>
            <a:endParaRPr lang="en-IE" sz="2000" dirty="0"/>
          </a:p>
          <a:p>
            <a:pPr marL="342900" indent="-342900" algn="just">
              <a:buSzPct val="150000"/>
              <a:buFont typeface="Arial" panose="020B0604020202020204" pitchFamily="34" charset="0"/>
              <a:buChar char="•"/>
            </a:pPr>
            <a:endParaRPr lang="en-IE" sz="2000" dirty="0"/>
          </a:p>
          <a:p>
            <a:pPr marL="342900" indent="-342900" algn="just">
              <a:buSzPct val="150000"/>
              <a:buFont typeface="Arial" panose="020B0604020202020204" pitchFamily="34" charset="0"/>
              <a:buChar char="•"/>
            </a:pPr>
            <a:endParaRPr lang="en-IE" sz="2000" dirty="0"/>
          </a:p>
          <a:p>
            <a:pPr marL="342900" indent="-342900" algn="just">
              <a:buSzPct val="150000"/>
              <a:buFont typeface="Arial" panose="020B0604020202020204" pitchFamily="34" charset="0"/>
              <a:buChar char="•"/>
            </a:pPr>
            <a:r>
              <a:rPr lang="en-IE" sz="2000" dirty="0"/>
              <a:t>Scientific Advising:</a:t>
            </a:r>
          </a:p>
          <a:p>
            <a:pPr algn="just">
              <a:buSzPct val="150000"/>
            </a:pPr>
            <a:r>
              <a:rPr lang="en-IE" sz="2000" dirty="0"/>
              <a:t>Richard G. Carson, Edmund C. </a:t>
            </a:r>
            <a:r>
              <a:rPr lang="en-IE" sz="2000" dirty="0" err="1"/>
              <a:t>Lalor</a:t>
            </a:r>
            <a:r>
              <a:rPr lang="en-IE" sz="2000" dirty="0"/>
              <a:t>, John S. Butler, Richard B. Reilly, Orla Hardiman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28674" y="360000"/>
            <a:ext cx="7500939" cy="561600"/>
          </a:xfrm>
        </p:spPr>
        <p:txBody>
          <a:bodyPr/>
          <a:lstStyle/>
          <a:p>
            <a:r>
              <a:rPr lang="en-GB" dirty="0"/>
              <a:t>TCD </a:t>
            </a:r>
            <a:r>
              <a:rPr lang="en-GB" dirty="0" err="1"/>
              <a:t>NeurLearn</a:t>
            </a:r>
            <a:endParaRPr lang="en-GB" dirty="0"/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747517" y="914400"/>
            <a:ext cx="7582096" cy="39896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hlinkClick r:id="rId2"/>
              </a:rPr>
              <a:t>http://github.com/TCDNeuroLearn</a:t>
            </a:r>
            <a:r>
              <a:rPr lang="en-GB" sz="2000" dirty="0"/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168" y="4551155"/>
            <a:ext cx="4348382" cy="150023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32749" y="5842121"/>
            <a:ext cx="29740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50000"/>
            </a:pPr>
            <a:r>
              <a:rPr lang="en-IE" sz="2000" dirty="0">
                <a:solidFill>
                  <a:srgbClr val="515459"/>
                </a:solidFill>
              </a:rPr>
              <a:t>Faculty of Health Sciences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7517" y="4761402"/>
            <a:ext cx="7765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271463" algn="just">
              <a:buSzPct val="150000"/>
              <a:buFont typeface="Arial" pitchFamily="34" charset="0"/>
              <a:buChar char="•"/>
            </a:pPr>
            <a:r>
              <a:rPr lang="en-IE" sz="2000" dirty="0"/>
              <a:t>Funding:</a:t>
            </a:r>
          </a:p>
          <a:p>
            <a:pPr algn="just">
              <a:buSzPct val="150000"/>
            </a:pPr>
            <a:r>
              <a:rPr lang="en-IE" sz="2000" dirty="0"/>
              <a:t>     Dean’s Teaching Innovation Award</a:t>
            </a:r>
          </a:p>
          <a:p>
            <a:pPr algn="just">
              <a:buSzPct val="150000"/>
            </a:pPr>
            <a:endParaRPr lang="en-IE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1813" y="1476000"/>
            <a:ext cx="1447800" cy="168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09911"/>
      </p:ext>
    </p:extLst>
  </p:cSld>
  <p:clrMapOvr>
    <a:masterClrMapping/>
  </p:clrMapOvr>
</p:sld>
</file>

<file path=ppt/theme/theme1.xml><?xml version="1.0" encoding="utf-8"?>
<a:theme xmlns:a="http://schemas.openxmlformats.org/drawingml/2006/main" name="Trinity College Dublin">
  <a:themeElements>
    <a:clrScheme name="Trinity College">
      <a:dk1>
        <a:sysClr val="windowText" lastClr="000000"/>
      </a:dk1>
      <a:lt1>
        <a:sysClr val="window" lastClr="FFFFFF"/>
      </a:lt1>
      <a:dk2>
        <a:srgbClr val="3E6DB2"/>
      </a:dk2>
      <a:lt2>
        <a:srgbClr val="FFFFFF"/>
      </a:lt2>
      <a:accent1>
        <a:srgbClr val="4F81BD"/>
      </a:accent1>
      <a:accent2>
        <a:srgbClr val="0E73B9"/>
      </a:accent2>
      <a:accent3>
        <a:srgbClr val="7C7C7C"/>
      </a:accent3>
      <a:accent4>
        <a:srgbClr val="A6A6A6"/>
      </a:accent4>
      <a:accent5>
        <a:srgbClr val="4F81BD"/>
      </a:accent5>
      <a:accent6>
        <a:srgbClr val="3E6DB2"/>
      </a:accent6>
      <a:hlink>
        <a:srgbClr val="000000"/>
      </a:hlink>
      <a:folHlink>
        <a:srgbClr val="000000"/>
      </a:folHlink>
    </a:clrScheme>
    <a:fontScheme name="Trinity College Source Sans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UT_v2</Template>
  <TotalTime>3487</TotalTime>
  <Words>289</Words>
  <Application>Microsoft Office PowerPoint</Application>
  <PresentationFormat>On-screen Show (4:3)</PresentationFormat>
  <Paragraphs>66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Minion Pro</vt:lpstr>
      <vt:lpstr>Source Sans Pro</vt:lpstr>
      <vt:lpstr>Trinity College Dublin</vt:lpstr>
      <vt:lpstr>Neurophysiological Measures: Interactive Animation of the Principles and Mathematics. (TCD NeuroLearn)</vt:lpstr>
      <vt:lpstr>The Need</vt:lpstr>
      <vt:lpstr>TCD NeuroLearn</vt:lpstr>
      <vt:lpstr>TCD NeuroLearn</vt:lpstr>
      <vt:lpstr>TCD NeuroLearn</vt:lpstr>
      <vt:lpstr>Innovations</vt:lpstr>
      <vt:lpstr>Sustainability</vt:lpstr>
      <vt:lpstr>Perspective</vt:lpstr>
      <vt:lpstr>TCD NeurLearn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— Source Sans Pro Bold 26pt</dc:title>
  <dc:creator>Bahman</dc:creator>
  <cp:lastModifiedBy>Bahman</cp:lastModifiedBy>
  <cp:revision>405</cp:revision>
  <cp:lastPrinted>2014-12-16T10:33:11Z</cp:lastPrinted>
  <dcterms:created xsi:type="dcterms:W3CDTF">2014-12-26T13:57:21Z</dcterms:created>
  <dcterms:modified xsi:type="dcterms:W3CDTF">2016-06-20T14:45:22Z</dcterms:modified>
</cp:coreProperties>
</file>