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62" r:id="rId4"/>
    <p:sldId id="265" r:id="rId5"/>
    <p:sldId id="270" r:id="rId6"/>
    <p:sldId id="277" r:id="rId7"/>
    <p:sldId id="276" r:id="rId8"/>
    <p:sldId id="266" r:id="rId9"/>
    <p:sldId id="278" r:id="rId10"/>
    <p:sldId id="279" r:id="rId11"/>
    <p:sldId id="269" r:id="rId12"/>
    <p:sldId id="268" r:id="rId13"/>
    <p:sldId id="264" r:id="rId14"/>
    <p:sldId id="260" r:id="rId15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2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" initials="M" lastIdx="9" clrIdx="0">
    <p:extLst>
      <p:ext uri="{19B8F6BF-5375-455C-9EA6-DF929625EA0E}">
        <p15:presenceInfo xmlns:p15="http://schemas.microsoft.com/office/powerpoint/2012/main" userId="Mari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AE"/>
    <a:srgbClr val="0E73B9"/>
    <a:srgbClr val="3E6D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927" autoAdjust="0"/>
  </p:normalViewPr>
  <p:slideViewPr>
    <p:cSldViewPr snapToGrid="0" showGuides="1">
      <p:cViewPr varScale="1">
        <p:scale>
          <a:sx n="67" d="100"/>
          <a:sy n="67" d="100"/>
        </p:scale>
        <p:origin x="540" y="60"/>
      </p:cViewPr>
      <p:guideLst>
        <p:guide orient="horz" pos="4319"/>
        <p:guide pos="524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1" d="100"/>
          <a:sy n="91" d="100"/>
        </p:scale>
        <p:origin x="-3720" y="-108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/>
              <a:t>Considered Patient Safety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0649480"/>
        <c:axId val="330645560"/>
      </c:barChart>
      <c:catAx>
        <c:axId val="330649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645560"/>
        <c:crosses val="autoZero"/>
        <c:auto val="1"/>
        <c:lblAlgn val="ctr"/>
        <c:lblOffset val="100"/>
        <c:noMultiLvlLbl val="0"/>
      </c:catAx>
      <c:valAx>
        <c:axId val="330645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649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 smtClean="0"/>
              <a:t>Considered</a:t>
            </a:r>
            <a:r>
              <a:rPr lang="en-GB" sz="2000" b="1" baseline="0" dirty="0" smtClean="0"/>
              <a:t> Patient Safety</a:t>
            </a:r>
            <a:endParaRPr lang="en-GB" sz="20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9247594050743664E-2"/>
          <c:y val="0.17724106749528493"/>
          <c:w val="0.70240558471857706"/>
          <c:h val="0.715359594001358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110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Sheet1!$B$3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3724424"/>
        <c:axId val="423724816"/>
      </c:barChart>
      <c:catAx>
        <c:axId val="423724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724816"/>
        <c:crosses val="autoZero"/>
        <c:auto val="1"/>
        <c:lblAlgn val="ctr"/>
        <c:lblOffset val="100"/>
        <c:noMultiLvlLbl val="0"/>
      </c:catAx>
      <c:valAx>
        <c:axId val="423724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724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2775472255914773"/>
          <c:y val="0.13712375832219895"/>
          <c:w val="0.13088692038495189"/>
          <c:h val="0.156251093613298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11T17:36:33.564" idx="1">
    <p:pos x="10" y="10"/>
    <p:text>V good - presenting complaint should be in patients own words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11T17:39:09.891" idx="7">
    <p:pos x="10" y="10"/>
    <p:text>V good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971" y="4724956"/>
            <a:ext cx="4908331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22876" y="9449911"/>
            <a:ext cx="835124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  <a:cs typeface="Arial" panose="020B0604020202020204" pitchFamily="34" charset="0"/>
              </a:defRPr>
            </a:lvl1pPr>
          </a:lstStyle>
          <a:p>
            <a:fld id="{49DD4D23-C98A-435E-AE88-9061F8349B0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03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467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75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177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765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013200"/>
          </a:xfrm>
          <a:prstGeom prst="rect">
            <a:avLst/>
          </a:prstGeom>
          <a:solidFill>
            <a:srgbClr val="005EA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4" y="3819975"/>
            <a:ext cx="7500939" cy="554850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8675" y="4394175"/>
            <a:ext cx="7500938" cy="361800"/>
          </a:xfrm>
        </p:spPr>
        <p:txBody>
          <a:bodyPr/>
          <a:lstStyle>
            <a:lvl1pPr marL="0" indent="0" algn="l">
              <a:buNone/>
              <a:defRPr sz="1400" b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687723"/>
            <a:ext cx="4636800" cy="1239265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828675" y="5386500"/>
            <a:ext cx="4679325" cy="979374"/>
          </a:xfrm>
        </p:spPr>
        <p:txBody>
          <a:bodyPr/>
          <a:lstStyle>
            <a:lvl1pPr>
              <a:spcBef>
                <a:spcPts val="0"/>
              </a:spcBef>
              <a:defRPr sz="1400">
                <a:solidFill>
                  <a:srgbClr val="005EAE"/>
                </a:solidFill>
              </a:defRPr>
            </a:lvl1pPr>
            <a:lvl2pPr marL="0" indent="0">
              <a:spcBef>
                <a:spcPts val="0"/>
              </a:spcBef>
              <a:buNone/>
              <a:defRPr sz="1400">
                <a:solidFill>
                  <a:schemeClr val="accent2"/>
                </a:solidFill>
              </a:defRPr>
            </a:lvl2pPr>
            <a:lvl3pPr marL="0" indent="0">
              <a:spcBef>
                <a:spcPts val="567"/>
              </a:spcBef>
              <a:buNone/>
              <a:defRPr sz="1400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defRPr sz="14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0" y="6498000"/>
            <a:ext cx="9144000" cy="360000"/>
          </a:xfrm>
          <a:prstGeom prst="rect">
            <a:avLst/>
          </a:prstGeom>
          <a:solidFill>
            <a:srgbClr val="005EA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727075" indent="0" algn="l"/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53327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20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8675" y="1881075"/>
            <a:ext cx="7500938" cy="4040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28675" y="914400"/>
            <a:ext cx="7500938" cy="276225"/>
          </a:xfrm>
        </p:spPr>
        <p:txBody>
          <a:bodyPr/>
          <a:lstStyle>
            <a:lvl1pPr>
              <a:defRPr sz="1400" b="0">
                <a:solidFill>
                  <a:srgbClr val="005EAE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3000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939200" y="1943100"/>
            <a:ext cx="4204800" cy="4343400"/>
          </a:xfrm>
          <a:solidFill>
            <a:schemeClr val="accent4"/>
          </a:solidFill>
        </p:spPr>
        <p:txBody>
          <a:bodyPr tIns="0" anchor="ctr" anchorCtr="0"/>
          <a:lstStyle>
            <a:lvl1pPr algn="ctr">
              <a:defRPr sz="1600" b="0">
                <a:solidFill>
                  <a:schemeClr val="accent3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EA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8675" y="1905000"/>
            <a:ext cx="3819525" cy="3987688"/>
          </a:xfrm>
        </p:spPr>
        <p:txBody>
          <a:bodyPr/>
          <a:lstStyle>
            <a:lvl1pPr marL="238125" indent="-238125">
              <a:spcBef>
                <a:spcPts val="850"/>
              </a:spcBef>
              <a:buClr>
                <a:schemeClr val="tx2"/>
              </a:buClr>
              <a:buFont typeface="Calibri" panose="020F0502020204030204" pitchFamily="34" charset="0"/>
              <a:buChar char="–"/>
              <a:defRPr sz="1400" b="0"/>
            </a:lvl1pPr>
            <a:lvl2pPr marL="503238" indent="-207963">
              <a:spcBef>
                <a:spcPts val="0"/>
              </a:spcBef>
              <a:spcAft>
                <a:spcPts val="567"/>
              </a:spcAft>
              <a:defRPr sz="1400" b="0"/>
            </a:lvl2pPr>
            <a:lvl3pPr>
              <a:defRPr sz="1400" b="0"/>
            </a:lvl3pPr>
            <a:lvl4pPr>
              <a:defRPr sz="1400" b="0"/>
            </a:lvl4pPr>
            <a:lvl5pPr>
              <a:defRPr sz="1400"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28675" y="914400"/>
            <a:ext cx="7500938" cy="276225"/>
          </a:xfrm>
        </p:spPr>
        <p:txBody>
          <a:bodyPr/>
          <a:lstStyle>
            <a:lvl1pPr>
              <a:defRPr sz="1400" b="0">
                <a:solidFill>
                  <a:srgbClr val="005EAE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98000"/>
            <a:ext cx="9144000" cy="360000"/>
          </a:xfrm>
          <a:prstGeom prst="rect">
            <a:avLst/>
          </a:prstGeom>
          <a:solidFill>
            <a:srgbClr val="005EA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727075" indent="0" algn="l"/>
            <a:r>
              <a:rPr lang="en-GB" sz="1000" b="1" dirty="0" smtClean="0"/>
              <a:t>Trinity College Dublin, </a:t>
            </a:r>
            <a:r>
              <a:rPr lang="en-GB" sz="1000" dirty="0" smtClean="0"/>
              <a:t>The University of Dublin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282368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35835"/>
            <a:ext cx="9144000" cy="4850665"/>
          </a:xfrm>
          <a:solidFill>
            <a:schemeClr val="accent4"/>
          </a:solidFill>
        </p:spPr>
        <p:txBody>
          <a:bodyPr tIns="0" anchor="ctr" anchorCtr="0"/>
          <a:lstStyle>
            <a:lvl1pPr algn="ctr">
              <a:defRPr sz="1600" b="0">
                <a:solidFill>
                  <a:schemeClr val="accent3"/>
                </a:solidFill>
              </a:defRPr>
            </a:lvl1pPr>
          </a:lstStyle>
          <a:p>
            <a:r>
              <a:rPr lang="en-GB" dirty="0" smtClean="0"/>
              <a:t>IMAGE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EA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28675" y="914400"/>
            <a:ext cx="7500938" cy="276225"/>
          </a:xfrm>
        </p:spPr>
        <p:txBody>
          <a:bodyPr/>
          <a:lstStyle>
            <a:lvl1pPr>
              <a:defRPr sz="1400" b="0">
                <a:solidFill>
                  <a:srgbClr val="005EAE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98000"/>
            <a:ext cx="9144000" cy="360000"/>
          </a:xfrm>
          <a:prstGeom prst="rect">
            <a:avLst/>
          </a:prstGeom>
          <a:solidFill>
            <a:srgbClr val="005EA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727075" indent="0" algn="l"/>
            <a:r>
              <a:rPr lang="en-GB" sz="1000" b="1" dirty="0" smtClean="0"/>
              <a:t>Trinity College Dublin, </a:t>
            </a:r>
            <a:r>
              <a:rPr lang="en-GB" sz="1000" dirty="0" smtClean="0"/>
              <a:t>The University of Dublin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138617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4" y="3715200"/>
            <a:ext cx="7500939" cy="554850"/>
          </a:xfrm>
        </p:spPr>
        <p:txBody>
          <a:bodyPr/>
          <a:lstStyle>
            <a:lvl1pPr algn="l">
              <a:defRPr sz="4200">
                <a:solidFill>
                  <a:srgbClr val="005EA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3013200"/>
          </a:xfrm>
          <a:prstGeom prst="rect">
            <a:avLst/>
          </a:prstGeom>
          <a:solidFill>
            <a:srgbClr val="005EA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687723"/>
            <a:ext cx="4636800" cy="123926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498000"/>
            <a:ext cx="9144000" cy="360000"/>
          </a:xfrm>
          <a:prstGeom prst="rect">
            <a:avLst/>
          </a:prstGeom>
          <a:solidFill>
            <a:srgbClr val="005EA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727075" indent="0" algn="l"/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547789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EA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74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&amp; 2 Column Content 20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8676" y="1881075"/>
            <a:ext cx="7527924" cy="3643425"/>
          </a:xfrm>
        </p:spPr>
        <p:txBody>
          <a:bodyPr/>
          <a:lstStyle>
            <a:lvl1pPr marL="0" indent="0" rtl="0">
              <a:spcBef>
                <a:spcPts val="900"/>
              </a:spcBef>
              <a:buClr>
                <a:schemeClr val="tx2"/>
              </a:buClr>
              <a:buSzPts val="2000"/>
              <a:buFont typeface="Arial"/>
              <a:buNone/>
              <a:defRPr sz="2000" b="1"/>
            </a:lvl1pPr>
            <a:lvl2pPr marL="625475" indent="-233363" rtl="0">
              <a:buSzPts val="2000"/>
              <a:buFont typeface="Minion Pro"/>
              <a:buChar char="‒"/>
              <a:defRPr sz="2000"/>
            </a:lvl2pPr>
            <a:lvl3pPr marL="912813" indent="-222250" rtl="0">
              <a:buSzPts val="2000"/>
              <a:buFont typeface="Arial"/>
              <a:buChar char="»"/>
              <a:defRPr sz="2000"/>
            </a:lvl3pPr>
            <a:lvl4pPr marL="1128713" indent="-190500">
              <a:defRPr sz="2000"/>
            </a:lvl4pPr>
            <a:lvl5pPr marL="1439863" indent="-185738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5819775"/>
            <a:ext cx="9144000" cy="1036637"/>
          </a:xfrm>
          <a:prstGeom prst="rect">
            <a:avLst/>
          </a:prstGeom>
          <a:solidFill>
            <a:srgbClr val="005EA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727075" indent="0" algn="l"/>
            <a:endParaRPr lang="en-GB" sz="100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6046348"/>
            <a:ext cx="2060224" cy="550631"/>
          </a:xfrm>
          <a:prstGeom prst="rect">
            <a:avLst/>
          </a:prstGeom>
        </p:spPr>
      </p:pic>
      <p:sp>
        <p:nvSpPr>
          <p:cNvPr id="9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28675" y="914400"/>
            <a:ext cx="7500938" cy="276225"/>
          </a:xfrm>
        </p:spPr>
        <p:txBody>
          <a:bodyPr/>
          <a:lstStyle>
            <a:lvl1pPr>
              <a:defRPr sz="1400" b="0">
                <a:solidFill>
                  <a:srgbClr val="005EAE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6768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8674" y="360000"/>
            <a:ext cx="7500939" cy="561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675" y="1871551"/>
            <a:ext cx="7500938" cy="4096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0" y="6498000"/>
            <a:ext cx="9144000" cy="360000"/>
          </a:xfrm>
          <a:prstGeom prst="rect">
            <a:avLst/>
          </a:prstGeom>
          <a:solidFill>
            <a:srgbClr val="005EA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727075" indent="0" algn="l"/>
            <a:r>
              <a:rPr lang="en-GB" sz="1000" b="1" dirty="0" smtClean="0"/>
              <a:t>Trinity College Dublin, </a:t>
            </a:r>
            <a:r>
              <a:rPr lang="en-GB" sz="1000" dirty="0" smtClean="0"/>
              <a:t>The University of Dublin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07106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8" r:id="rId4"/>
    <p:sldLayoutId id="2147483659" r:id="rId5"/>
    <p:sldLayoutId id="2147483654" r:id="rId6"/>
    <p:sldLayoutId id="2147483661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0E73B9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417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17500" indent="-317500" algn="l" defTabSz="914400" rtl="0" eaLnBrk="1" latinLnBrk="0" hangingPunct="1">
        <a:spcBef>
          <a:spcPts val="1134"/>
        </a:spcBef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68325" indent="-222250" algn="l" defTabSz="914400" rtl="0" eaLnBrk="1" latinLnBrk="0" hangingPunct="1">
        <a:spcBef>
          <a:spcPts val="1134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84225" indent="-201613" algn="l" defTabSz="914400" rtl="0" eaLnBrk="1" latinLnBrk="0" hangingPunct="1">
        <a:spcBef>
          <a:spcPts val="1134"/>
        </a:spcBef>
        <a:buClr>
          <a:schemeClr val="tx2"/>
        </a:buClr>
        <a:buFont typeface="Minion Pro" pitchFamily="18" charset="0"/>
        <a:buChar char="‒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185738" algn="l" defTabSz="914400" rtl="0" eaLnBrk="1" latinLnBrk="0" hangingPunct="1">
        <a:spcBef>
          <a:spcPts val="1134"/>
        </a:spcBef>
        <a:buClr>
          <a:schemeClr val="tx2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4" y="3819974"/>
            <a:ext cx="7500939" cy="1952175"/>
          </a:xfrm>
        </p:spPr>
        <p:txBody>
          <a:bodyPr/>
          <a:lstStyle/>
          <a:p>
            <a:pPr algn="ctr"/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An </a:t>
            </a:r>
            <a:r>
              <a:rPr lang="en-IE" dirty="0"/>
              <a:t>Alternative Certification Examination 'ACE' </a:t>
            </a:r>
            <a:br>
              <a:rPr lang="en-IE" dirty="0"/>
            </a:br>
            <a:r>
              <a:rPr lang="en-IE" dirty="0"/>
              <a:t>to assess the domains of professional practice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79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RESULTS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28674" y="1395300"/>
            <a:ext cx="7527924" cy="3643425"/>
          </a:xfrm>
        </p:spPr>
        <p:txBody>
          <a:bodyPr/>
          <a:lstStyle/>
          <a:p>
            <a:r>
              <a:rPr lang="en-GB" sz="2400" b="0" dirty="0"/>
              <a:t>“No where to hide</a:t>
            </a:r>
            <a:r>
              <a:rPr lang="en-GB" sz="2400" b="0" dirty="0" smtClean="0"/>
              <a:t>”, </a:t>
            </a:r>
          </a:p>
          <a:p>
            <a:r>
              <a:rPr lang="en-GB" sz="2400" b="0" dirty="0" smtClean="0"/>
              <a:t>“Makes </a:t>
            </a:r>
            <a:r>
              <a:rPr lang="en-GB" sz="2400" b="0" dirty="0"/>
              <a:t>you manage the whole </a:t>
            </a:r>
            <a:r>
              <a:rPr lang="en-GB" sz="2400" b="0" dirty="0" smtClean="0"/>
              <a:t>event“, </a:t>
            </a:r>
          </a:p>
          <a:p>
            <a:r>
              <a:rPr lang="en-GB" sz="2400" b="0" dirty="0" smtClean="0"/>
              <a:t>“Not </a:t>
            </a:r>
            <a:r>
              <a:rPr lang="en-GB" sz="2400" b="0" dirty="0"/>
              <a:t>just do a history or a cannula”, </a:t>
            </a:r>
            <a:endParaRPr lang="en-GB" sz="2400" b="0" dirty="0" smtClean="0"/>
          </a:p>
          <a:p>
            <a:r>
              <a:rPr lang="en-GB" sz="2400" b="0" dirty="0" smtClean="0"/>
              <a:t>“Gives </a:t>
            </a:r>
            <a:r>
              <a:rPr lang="en-GB" sz="2400" b="0" dirty="0"/>
              <a:t>you an idea of the intern role”, </a:t>
            </a:r>
            <a:endParaRPr lang="en-GB" sz="2400" b="0" dirty="0" smtClean="0"/>
          </a:p>
          <a:p>
            <a:r>
              <a:rPr lang="en-GB" sz="2400" b="0" dirty="0" smtClean="0"/>
              <a:t>“Could </a:t>
            </a:r>
            <a:r>
              <a:rPr lang="en-GB" sz="2400" b="0" dirty="0"/>
              <a:t>see immediately the students who had been on the wards</a:t>
            </a:r>
            <a:r>
              <a:rPr lang="en-GB" sz="2400" b="0" dirty="0" smtClean="0"/>
              <a:t>”,</a:t>
            </a:r>
          </a:p>
          <a:p>
            <a:r>
              <a:rPr lang="en-GB" sz="2400" b="0" dirty="0" smtClean="0"/>
              <a:t>“Logistically </a:t>
            </a:r>
            <a:r>
              <a:rPr lang="en-GB" sz="2400" b="0" dirty="0"/>
              <a:t>much easier to run than an OSCE” 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05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FUTURE SUSTAINABILITY</a:t>
            </a:r>
            <a:endParaRPr lang="en-US" b="1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828675" y="1176041"/>
            <a:ext cx="8061725" cy="1281546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IE" sz="1400" b="0" dirty="0"/>
              <a:t>	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1895475"/>
            <a:ext cx="85093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 multi- </a:t>
            </a:r>
            <a:r>
              <a:rPr lang="en-GB" sz="2400" dirty="0" smtClean="0"/>
              <a:t>disciplinary examination </a:t>
            </a:r>
            <a:r>
              <a:rPr lang="en-GB" sz="2400" dirty="0"/>
              <a:t>to evaluate </a:t>
            </a:r>
            <a:r>
              <a:rPr lang="en-GB" sz="2400" dirty="0" smtClean="0"/>
              <a:t>this methodology </a:t>
            </a:r>
            <a:r>
              <a:rPr lang="en-GB" sz="2400" dirty="0"/>
              <a:t>further.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Investigation into how many cases are needed to ensure sensitivity and specificity.</a:t>
            </a:r>
            <a:r>
              <a:rPr lang="en-GB" sz="2400" b="1" dirty="0"/>
              <a:t> </a:t>
            </a:r>
          </a:p>
          <a:p>
            <a:pPr algn="ctr"/>
            <a:endParaRPr lang="en-GB" b="1" dirty="0" smtClean="0"/>
          </a:p>
          <a:p>
            <a:pPr algn="ctr"/>
            <a:endParaRPr lang="en-GB" b="1" dirty="0"/>
          </a:p>
          <a:p>
            <a:pPr algn="ctr"/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77354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 rot="10800000" flipV="1">
            <a:off x="952500" y="409576"/>
            <a:ext cx="7377111" cy="533399"/>
          </a:xfrm>
        </p:spPr>
        <p:txBody>
          <a:bodyPr/>
          <a:lstStyle/>
          <a:p>
            <a:pPr algn="ctr"/>
            <a:r>
              <a:rPr lang="en-US" b="1" dirty="0" smtClean="0"/>
              <a:t>POTENTIAL FOR USE ACROSS COLLEGE</a:t>
            </a:r>
            <a:endParaRPr lang="en-US" b="1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815164" y="409576"/>
            <a:ext cx="7527924" cy="1019174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sz="1400" dirty="0" smtClean="0"/>
          </a:p>
          <a:p>
            <a:pPr marL="285750" indent="-2857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IE" sz="1400" b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276350" y="1943100"/>
            <a:ext cx="6705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Nursing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Physiotherapy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Speech and Language Therapy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Dietetics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Dentistry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3127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 rot="10800000" flipV="1">
            <a:off x="971550" y="921599"/>
            <a:ext cx="7358063" cy="669075"/>
          </a:xfrm>
        </p:spPr>
        <p:txBody>
          <a:bodyPr/>
          <a:lstStyle/>
          <a:p>
            <a:pPr algn="ctr"/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CONTACT </a:t>
            </a:r>
            <a:r>
              <a:rPr lang="en-GB" b="1" dirty="0"/>
              <a:t>DETAILS</a:t>
            </a:r>
            <a:br>
              <a:rPr lang="en-GB" b="1" dirty="0"/>
            </a:br>
            <a:endParaRPr lang="en-US" b="1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581150" y="2095500"/>
            <a:ext cx="6775450" cy="2733675"/>
          </a:xfrm>
        </p:spPr>
        <p:txBody>
          <a:bodyPr/>
          <a:lstStyle/>
          <a:p>
            <a:pPr marL="342900" indent="-342900" algn="just">
              <a:spcBef>
                <a:spcPts val="0"/>
              </a:spcBef>
              <a:buFont typeface="Arial"/>
              <a:buChar char="•"/>
            </a:pPr>
            <a:endParaRPr lang="en-US" b="0" dirty="0"/>
          </a:p>
          <a:p>
            <a:pPr marL="342900" indent="-342900" algn="just">
              <a:spcBef>
                <a:spcPts val="0"/>
              </a:spcBef>
              <a:buFont typeface="Arial"/>
              <a:buChar char="•"/>
            </a:pPr>
            <a:endParaRPr lang="en-US" b="0" dirty="0" smtClean="0"/>
          </a:p>
          <a:p>
            <a:pPr marL="342900" indent="-342900" algn="just">
              <a:spcBef>
                <a:spcPts val="0"/>
              </a:spcBef>
              <a:buFont typeface="Arial"/>
              <a:buChar char="•"/>
            </a:pPr>
            <a:endParaRPr lang="en-US" b="0" dirty="0" smtClean="0"/>
          </a:p>
          <a:p>
            <a:pPr algn="just">
              <a:spcBef>
                <a:spcPts val="0"/>
              </a:spcBef>
            </a:pPr>
            <a:endParaRPr lang="en-US" sz="1400" dirty="0" smtClean="0"/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IE" sz="1400" b="0" dirty="0" smtClean="0"/>
          </a:p>
        </p:txBody>
      </p:sp>
      <p:sp>
        <p:nvSpPr>
          <p:cNvPr id="2" name="Rectangle 1"/>
          <p:cNvSpPr/>
          <p:nvPr/>
        </p:nvSpPr>
        <p:spPr>
          <a:xfrm>
            <a:off x="2276475" y="1866900"/>
            <a:ext cx="458152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sz="2800" dirty="0"/>
              <a:t>MARIE MORRIS</a:t>
            </a:r>
            <a:br>
              <a:rPr lang="en-GB" sz="2800" dirty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/>
              <a:t>MORRISM4@TCD.IE</a:t>
            </a:r>
          </a:p>
        </p:txBody>
      </p:sp>
    </p:spTree>
    <p:extLst>
      <p:ext uri="{BB962C8B-B14F-4D97-AF65-F5344CB8AC3E}">
        <p14:creationId xmlns:p14="http://schemas.microsoft.com/office/powerpoint/2010/main" val="116242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4" y="3133725"/>
            <a:ext cx="7500939" cy="1724025"/>
          </a:xfrm>
        </p:spPr>
        <p:txBody>
          <a:bodyPr/>
          <a:lstStyle/>
          <a:p>
            <a:pPr algn="ctr"/>
            <a:r>
              <a:rPr lang="en-GB" b="1" dirty="0" smtClean="0"/>
              <a:t>Thank You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346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801669" y="3084912"/>
            <a:ext cx="7527924" cy="2325089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IE" sz="1400" b="0" dirty="0" smtClean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828676" y="1014845"/>
            <a:ext cx="7527924" cy="163483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400" b="0" dirty="0" smtClean="0"/>
              <a:t>	</a:t>
            </a:r>
          </a:p>
          <a:p>
            <a:pPr>
              <a:spcBef>
                <a:spcPts val="0"/>
              </a:spcBef>
            </a:pPr>
            <a:r>
              <a:rPr lang="en-US" sz="1400" b="0" dirty="0" smtClean="0"/>
              <a:t>		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328"/>
            <a:ext cx="9144000" cy="656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82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360000"/>
            <a:ext cx="7491413" cy="561600"/>
          </a:xfrm>
        </p:spPr>
        <p:txBody>
          <a:bodyPr/>
          <a:lstStyle/>
          <a:p>
            <a:pPr algn="ctr"/>
            <a:r>
              <a:rPr lang="en-US" b="1" dirty="0" smtClean="0"/>
              <a:t>WHY INNOVATIVE ? </a:t>
            </a:r>
            <a:endParaRPr lang="en-US" b="1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890088" y="1095905"/>
            <a:ext cx="7527924" cy="3862255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sz="1400" b="0" dirty="0" smtClean="0"/>
          </a:p>
          <a:p>
            <a:pPr>
              <a:spcBef>
                <a:spcPts val="0"/>
              </a:spcBef>
            </a:pPr>
            <a:r>
              <a:rPr lang="en-US" sz="1400" b="0" dirty="0" smtClean="0"/>
              <a:t>		</a:t>
            </a:r>
          </a:p>
          <a:p>
            <a:pPr marL="342900" indent="-342900">
              <a:spcBef>
                <a:spcPts val="0"/>
              </a:spcBef>
              <a:buFont typeface="Arial"/>
              <a:buChar char="•"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599" y="1571625"/>
            <a:ext cx="87725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cs typeface="Arial" pitchFamily="34" charset="0"/>
              </a:rPr>
              <a:t>Medical </a:t>
            </a:r>
            <a:r>
              <a:rPr lang="en-GB" sz="2400" dirty="0">
                <a:cs typeface="Arial" pitchFamily="34" charset="0"/>
              </a:rPr>
              <a:t>graduates are required to be competent in many domains of professional </a:t>
            </a:r>
            <a:r>
              <a:rPr lang="en-GB" sz="2400" dirty="0" smtClean="0">
                <a:cs typeface="Arial" pitchFamily="34" charset="0"/>
              </a:rPr>
              <a:t>practice.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2400" dirty="0" smtClean="0">
              <a:cs typeface="Arial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cs typeface="Arial" pitchFamily="34" charset="0"/>
              </a:rPr>
              <a:t>Current </a:t>
            </a:r>
            <a:r>
              <a:rPr lang="en-GB" sz="2400" dirty="0">
                <a:cs typeface="Arial" pitchFamily="34" charset="0"/>
              </a:rPr>
              <a:t>undergraduate examination methods assess up to five of these eight required </a:t>
            </a:r>
            <a:r>
              <a:rPr lang="en-GB" sz="2400" dirty="0" smtClean="0">
                <a:cs typeface="Arial" pitchFamily="34" charset="0"/>
              </a:rPr>
              <a:t>skills.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2400" dirty="0" smtClean="0">
              <a:cs typeface="Arial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cs typeface="Arial" pitchFamily="34" charset="0"/>
              </a:rPr>
              <a:t>This </a:t>
            </a:r>
            <a:r>
              <a:rPr lang="en-GB" sz="2400" dirty="0">
                <a:cs typeface="Arial" pitchFamily="34" charset="0"/>
              </a:rPr>
              <a:t>study sought to evaluate an alternative format to assessing all eight of the required domains.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7865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" y="285750"/>
            <a:ext cx="7705725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45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10" y="228036"/>
            <a:ext cx="7500939" cy="561600"/>
          </a:xfrm>
        </p:spPr>
        <p:txBody>
          <a:bodyPr/>
          <a:lstStyle/>
          <a:p>
            <a:pPr algn="ctr"/>
            <a:r>
              <a:rPr lang="en-US" dirty="0" smtClean="0"/>
              <a:t>            </a:t>
            </a:r>
            <a:endParaRPr lang="en-US" b="1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52410" y="352426"/>
            <a:ext cx="8991590" cy="5524412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b="0" dirty="0"/>
          </a:p>
          <a:p>
            <a:pPr marL="342900" indent="-342900">
              <a:spcBef>
                <a:spcPts val="0"/>
              </a:spcBef>
              <a:buFont typeface="Arial"/>
              <a:buChar char="•"/>
            </a:pPr>
            <a:endParaRPr lang="en-US" b="0" dirty="0"/>
          </a:p>
          <a:p>
            <a:pPr>
              <a:spcBef>
                <a:spcPts val="0"/>
              </a:spcBef>
            </a:pPr>
            <a:endParaRPr lang="en-US" b="0" dirty="0"/>
          </a:p>
          <a:p>
            <a:pPr>
              <a:spcBef>
                <a:spcPts val="0"/>
              </a:spcBef>
            </a:pPr>
            <a:endParaRPr lang="en-US" b="0" dirty="0"/>
          </a:p>
          <a:p>
            <a:pPr marL="342900" indent="-342900">
              <a:spcBef>
                <a:spcPts val="0"/>
              </a:spcBef>
              <a:buFont typeface="Arial"/>
              <a:buChar char="•"/>
            </a:pPr>
            <a:endParaRPr lang="en-US" b="0" dirty="0" smtClean="0"/>
          </a:p>
          <a:p>
            <a:pPr marL="342900" indent="-342900">
              <a:spcBef>
                <a:spcPts val="0"/>
              </a:spcBef>
              <a:buFont typeface="Arial"/>
              <a:buChar char="•"/>
            </a:pPr>
            <a:endParaRPr lang="en-US" b="0" dirty="0" smtClean="0"/>
          </a:p>
          <a:p>
            <a:pPr>
              <a:spcBef>
                <a:spcPts val="0"/>
              </a:spcBef>
            </a:pPr>
            <a:endParaRPr lang="en-US" sz="1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76249" y="428625"/>
            <a:ext cx="823912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500"/>
              </a:spcAft>
            </a:pPr>
            <a:endParaRPr lang="en-GB" sz="2400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cs typeface="Arial" pitchFamily="34" charset="0"/>
              </a:rPr>
              <a:t>143 </a:t>
            </a:r>
            <a:r>
              <a:rPr lang="en-GB" sz="2400" dirty="0" smtClean="0">
                <a:cs typeface="Arial" pitchFamily="34" charset="0"/>
              </a:rPr>
              <a:t>medical </a:t>
            </a:r>
            <a:r>
              <a:rPr lang="en-GB" sz="2400" dirty="0">
                <a:cs typeface="Arial" pitchFamily="34" charset="0"/>
              </a:rPr>
              <a:t>students were invited to participate in an "ACE" </a:t>
            </a:r>
            <a:r>
              <a:rPr lang="en-GB" sz="2400" dirty="0" smtClean="0">
                <a:cs typeface="Arial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cs typeface="Arial" pitchFamily="34" charset="0"/>
              </a:rPr>
              <a:t>137 </a:t>
            </a:r>
            <a:r>
              <a:rPr lang="en-GB" sz="2400" dirty="0">
                <a:cs typeface="Arial" pitchFamily="34" charset="0"/>
              </a:rPr>
              <a:t>students agreed to participate - 95.8% of the class. </a:t>
            </a:r>
          </a:p>
          <a:p>
            <a:pPr marL="285750" indent="-285750">
              <a:lnSpc>
                <a:spcPct val="15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cs typeface="Arial" pitchFamily="34" charset="0"/>
              </a:rPr>
              <a:t>The "ACE" format consisted of 4 sequential patient encounters observed by two independent examiners. </a:t>
            </a:r>
          </a:p>
          <a:p>
            <a:pPr marL="285750" indent="-285750">
              <a:lnSpc>
                <a:spcPct val="15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cs typeface="Arial" pitchFamily="34" charset="0"/>
              </a:rPr>
              <a:t>Examiners and students evaluated this exam format using a Likert scale and free text comments. </a:t>
            </a:r>
            <a:endParaRPr lang="en-IE" sz="2400" b="1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0275" y="352426"/>
            <a:ext cx="4972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70C0"/>
                </a:solidFill>
                <a:latin typeface="+mj-lt"/>
              </a:rPr>
              <a:t>METHODS</a:t>
            </a:r>
            <a:endParaRPr lang="en-GB" sz="36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719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FORMAT</a:t>
            </a:r>
            <a:endParaRPr lang="en-GB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9175"/>
            <a:ext cx="9144000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7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28674" y="1028701"/>
            <a:ext cx="7527926" cy="4495800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GB" sz="2400" b="0" dirty="0"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 smtClean="0">
                <a:cs typeface="Arial" pitchFamily="34" charset="0"/>
              </a:rPr>
              <a:t>The </a:t>
            </a:r>
            <a:r>
              <a:rPr lang="en-GB" sz="2400" b="0" dirty="0">
                <a:cs typeface="Arial" pitchFamily="34" charset="0"/>
              </a:rPr>
              <a:t>"ACE" assessed all eight professional domains.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dirty="0">
                <a:cs typeface="Arial" pitchFamily="34" charset="0"/>
              </a:rPr>
              <a:t> The correlation of grades between independent examiners in the "ACE</a:t>
            </a:r>
            <a:r>
              <a:rPr lang="en-GB" sz="2400" b="0" dirty="0" smtClean="0">
                <a:cs typeface="Arial" pitchFamily="34" charset="0"/>
              </a:rPr>
              <a:t>"  </a:t>
            </a:r>
            <a:r>
              <a:rPr lang="en-GB" sz="2400" b="0" dirty="0">
                <a:cs typeface="Arial" pitchFamily="34" charset="0"/>
              </a:rPr>
              <a:t>was strong at 0.907 (CI 0.766, 1) </a:t>
            </a:r>
            <a:r>
              <a:rPr lang="en-GB" sz="2400" b="0" dirty="0" smtClean="0">
                <a:cs typeface="Arial" pitchFamily="34" charset="0"/>
              </a:rPr>
              <a:t>Cronbach`s </a:t>
            </a:r>
            <a:r>
              <a:rPr lang="en-GB" sz="2400" b="0" dirty="0">
                <a:cs typeface="Arial" pitchFamily="34" charset="0"/>
              </a:rPr>
              <a:t>Alpha. </a:t>
            </a:r>
            <a:endParaRPr lang="en-GB" sz="2400" b="0" dirty="0" smtClean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0" dirty="0" smtClean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0" dirty="0" smtClean="0"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GB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GB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GB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GB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GB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GB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GB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GB" dirty="0"/>
          </a:p>
          <a:p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32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90953" y="-119360"/>
            <a:ext cx="6976380" cy="3354395"/>
          </a:xfrm>
        </p:spPr>
        <p:txBody>
          <a:bodyPr/>
          <a:lstStyle/>
          <a:p>
            <a:pPr marL="533400" algn="just">
              <a:spcBef>
                <a:spcPts val="0"/>
              </a:spcBef>
            </a:pPr>
            <a:endParaRPr lang="en-IE" b="0" dirty="0" smtClean="0"/>
          </a:p>
          <a:p>
            <a:pPr marL="533400" algn="just">
              <a:spcBef>
                <a:spcPts val="0"/>
              </a:spcBef>
            </a:pPr>
            <a:endParaRPr lang="en-IE" b="0" dirty="0" smtClean="0"/>
          </a:p>
          <a:p>
            <a:pPr>
              <a:spcBef>
                <a:spcPts val="0"/>
              </a:spcBef>
            </a:pPr>
            <a:endParaRPr lang="en-IE" sz="1400" b="0" dirty="0" smtClean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4135642"/>
              </p:ext>
            </p:extLst>
          </p:nvPr>
        </p:nvGraphicFramePr>
        <p:xfrm>
          <a:off x="3757612" y="1400960"/>
          <a:ext cx="4572000" cy="4346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1771726"/>
              </p:ext>
            </p:extLst>
          </p:nvPr>
        </p:nvGraphicFramePr>
        <p:xfrm>
          <a:off x="959813" y="1200150"/>
          <a:ext cx="7238660" cy="4547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3050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RESULTS</a:t>
            </a:r>
            <a:endParaRPr lang="en-GB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189039"/>
              </p:ext>
            </p:extLst>
          </p:nvPr>
        </p:nvGraphicFramePr>
        <p:xfrm>
          <a:off x="828674" y="1093052"/>
          <a:ext cx="7500940" cy="454584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1581150"/>
                <a:gridCol w="4057651"/>
                <a:gridCol w="620713"/>
                <a:gridCol w="620713"/>
                <a:gridCol w="620713"/>
              </a:tblGrid>
              <a:tr h="4354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Question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Statement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>
                          <a:effectLst/>
                        </a:rPr>
                        <a:t>Percentile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72000" marB="72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75108">
                <a:tc vMerge="1">
                  <a:txBody>
                    <a:bodyPr/>
                    <a:lstStyle/>
                    <a:p>
                      <a:pPr algn="ctr" fontAlgn="ctr"/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144000" marB="144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144000" marB="144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 smtClean="0">
                          <a:effectLst/>
                        </a:rPr>
                        <a:t>Q1</a:t>
                      </a:r>
                      <a:endParaRPr lang="en-GB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144000" marB="144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 smtClean="0">
                          <a:effectLst/>
                        </a:rPr>
                        <a:t>M</a:t>
                      </a:r>
                      <a:endParaRPr lang="en-GB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144000" marB="144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u="none" strike="noStrike" dirty="0" smtClean="0">
                          <a:effectLst/>
                        </a:rPr>
                        <a:t>Q3</a:t>
                      </a:r>
                      <a:endParaRPr lang="en-GB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144000" marB="144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31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</a:rPr>
                        <a:t>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ACE is a comprehensive exam format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000" marR="180000" marT="180000" marB="21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31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</a:rPr>
                        <a:t>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Identifies strengths/weaknesses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000" marR="180000" marT="180000" marB="21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44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</a:rPr>
                        <a:t>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ACE is a better exam method compared to OSCE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000" marR="180000" marT="180000" marB="21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4.5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257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u="none" strike="noStrike" dirty="0">
                          <a:effectLst/>
                        </a:rPr>
                        <a:t>Examining a Total Patient Episode is better than an OSCE individual station approach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000" marR="180000" marT="180000" marB="21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4.5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21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inity_PPT_Calibri_Option2">
  <a:themeElements>
    <a:clrScheme name="Trinity College">
      <a:dk1>
        <a:sysClr val="windowText" lastClr="000000"/>
      </a:dk1>
      <a:lt1>
        <a:sysClr val="window" lastClr="FFFFFF"/>
      </a:lt1>
      <a:dk2>
        <a:srgbClr val="3E6DB2"/>
      </a:dk2>
      <a:lt2>
        <a:srgbClr val="FFFFFF"/>
      </a:lt2>
      <a:accent1>
        <a:srgbClr val="4F81BD"/>
      </a:accent1>
      <a:accent2>
        <a:srgbClr val="0E73B9"/>
      </a:accent2>
      <a:accent3>
        <a:srgbClr val="7C7C7C"/>
      </a:accent3>
      <a:accent4>
        <a:srgbClr val="A6A6A6"/>
      </a:accent4>
      <a:accent5>
        <a:srgbClr val="4F81BD"/>
      </a:accent5>
      <a:accent6>
        <a:srgbClr val="3E6DB2"/>
      </a:accent6>
      <a:hlink>
        <a:srgbClr val="000000"/>
      </a:hlink>
      <a:folHlink>
        <a:srgbClr val="000000"/>
      </a:folHlink>
    </a:clrScheme>
    <a:fontScheme name="Trinity Colleg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Trinity_PPT_Calibri_Option2</Template>
  <TotalTime>818</TotalTime>
  <Words>312</Words>
  <Application>Microsoft Office PowerPoint</Application>
  <PresentationFormat>On-screen Show (4:3)</PresentationFormat>
  <Paragraphs>101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Minion Pro</vt:lpstr>
      <vt:lpstr>Trinity_PPT_Calibri_Option2</vt:lpstr>
      <vt:lpstr>   An Alternative Certification Examination 'ACE'  to assess the domains of professional practice</vt:lpstr>
      <vt:lpstr>PowerPoint Presentation</vt:lpstr>
      <vt:lpstr>WHY INNOVATIVE ? </vt:lpstr>
      <vt:lpstr>PowerPoint Presentation</vt:lpstr>
      <vt:lpstr>            </vt:lpstr>
      <vt:lpstr>FORMAT</vt:lpstr>
      <vt:lpstr>RESULTS</vt:lpstr>
      <vt:lpstr>RESULTS</vt:lpstr>
      <vt:lpstr>RESULTS</vt:lpstr>
      <vt:lpstr>RESULTS</vt:lpstr>
      <vt:lpstr>FUTURE SUSTAINABILITY</vt:lpstr>
      <vt:lpstr>POTENTIAL FOR USE ACROSS COLLEGE</vt:lpstr>
      <vt:lpstr> CONTACT DETAILS 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— Calibri Regular 36pt</dc:title>
  <dc:creator>Administrator</dc:creator>
  <cp:lastModifiedBy>Marie</cp:lastModifiedBy>
  <cp:revision>61</cp:revision>
  <cp:lastPrinted>2014-12-16T10:33:11Z</cp:lastPrinted>
  <dcterms:created xsi:type="dcterms:W3CDTF">2015-04-21T16:55:50Z</dcterms:created>
  <dcterms:modified xsi:type="dcterms:W3CDTF">2016-06-12T22:40:02Z</dcterms:modified>
</cp:coreProperties>
</file>