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75" r:id="rId4"/>
    <p:sldId id="284" r:id="rId5"/>
    <p:sldId id="276" r:id="rId6"/>
    <p:sldId id="270" r:id="rId7"/>
    <p:sldId id="268" r:id="rId8"/>
    <p:sldId id="277" r:id="rId9"/>
    <p:sldId id="261" r:id="rId10"/>
    <p:sldId id="285" r:id="rId11"/>
    <p:sldId id="28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885AE6-D413-491B-904A-25C1E6D8A36B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E8A78F10-DD02-48C8-843B-144A87E0AEE4}">
      <dgm:prSet phldrT="[Text]" custT="1"/>
      <dgm:spPr>
        <a:solidFill>
          <a:srgbClr val="00B050"/>
        </a:solidFill>
      </dgm:spPr>
      <dgm:t>
        <a:bodyPr/>
        <a:lstStyle/>
        <a:p>
          <a:pPr algn="l"/>
          <a:r>
            <a:rPr lang="en-IE" sz="1800" b="1" dirty="0" smtClean="0">
              <a:solidFill>
                <a:schemeClr val="tx1"/>
              </a:solidFill>
            </a:rPr>
            <a:t>Complete</a:t>
          </a:r>
          <a:endParaRPr lang="en-IE" sz="1800" b="1" dirty="0">
            <a:solidFill>
              <a:schemeClr val="tx1"/>
            </a:solidFill>
          </a:endParaRPr>
        </a:p>
      </dgm:t>
    </dgm:pt>
    <dgm:pt modelId="{F8F1B7B1-A6CE-4AF7-885D-F61B3A30F502}" type="parTrans" cxnId="{2F49BAB3-40D3-4D2D-A4F9-BE43DB5EE305}">
      <dgm:prSet/>
      <dgm:spPr/>
      <dgm:t>
        <a:bodyPr/>
        <a:lstStyle/>
        <a:p>
          <a:endParaRPr lang="en-IE"/>
        </a:p>
      </dgm:t>
    </dgm:pt>
    <dgm:pt modelId="{8407ACA1-312D-4FD4-8FC7-8592C0D6EF8E}" type="sibTrans" cxnId="{2F49BAB3-40D3-4D2D-A4F9-BE43DB5EE305}">
      <dgm:prSet/>
      <dgm:spPr/>
      <dgm:t>
        <a:bodyPr/>
        <a:lstStyle/>
        <a:p>
          <a:endParaRPr lang="en-IE"/>
        </a:p>
      </dgm:t>
    </dgm:pt>
    <dgm:pt modelId="{0B9995A8-0456-4AA1-8A5C-7DB298C18280}">
      <dgm:prSet phldrT="[Text]" custT="1"/>
      <dgm:spPr>
        <a:solidFill>
          <a:schemeClr val="accent6">
            <a:lumMod val="75000"/>
            <a:alpha val="79000"/>
          </a:schemeClr>
        </a:solidFill>
      </dgm:spPr>
      <dgm:t>
        <a:bodyPr/>
        <a:lstStyle/>
        <a:p>
          <a:r>
            <a:rPr lang="en-IE" sz="1800" b="1" dirty="0" smtClean="0">
              <a:solidFill>
                <a:schemeClr val="tx1"/>
              </a:solidFill>
            </a:rPr>
            <a:t>In Progress</a:t>
          </a:r>
          <a:endParaRPr lang="en-IE" sz="1800" b="1" dirty="0">
            <a:solidFill>
              <a:schemeClr val="tx1"/>
            </a:solidFill>
          </a:endParaRPr>
        </a:p>
      </dgm:t>
    </dgm:pt>
    <dgm:pt modelId="{B0E4A27F-443F-4FFA-937C-0E0E4128DCC6}" type="parTrans" cxnId="{A61759B6-C2CF-4C56-94FD-05F41FA7DE8C}">
      <dgm:prSet/>
      <dgm:spPr/>
      <dgm:t>
        <a:bodyPr/>
        <a:lstStyle/>
        <a:p>
          <a:endParaRPr lang="en-IE"/>
        </a:p>
      </dgm:t>
    </dgm:pt>
    <dgm:pt modelId="{ABC73527-0BAA-43BC-A5A1-99ECA1579E9A}" type="sibTrans" cxnId="{A61759B6-C2CF-4C56-94FD-05F41FA7DE8C}">
      <dgm:prSet/>
      <dgm:spPr/>
      <dgm:t>
        <a:bodyPr/>
        <a:lstStyle/>
        <a:p>
          <a:endParaRPr lang="en-IE"/>
        </a:p>
      </dgm:t>
    </dgm:pt>
    <dgm:pt modelId="{61487559-A436-4640-8FC7-9026EB2AC037}">
      <dgm:prSet phldrT="[Text]" custT="1"/>
      <dgm:spPr>
        <a:solidFill>
          <a:srgbClr val="C00000">
            <a:alpha val="76000"/>
          </a:srgbClr>
        </a:solidFill>
      </dgm:spPr>
      <dgm:t>
        <a:bodyPr/>
        <a:lstStyle/>
        <a:p>
          <a:r>
            <a:rPr lang="en-IE" sz="1800" b="1" dirty="0" smtClean="0">
              <a:solidFill>
                <a:schemeClr val="tx1"/>
              </a:solidFill>
            </a:rPr>
            <a:t>Future Plans (Academic Year 2016-2017)</a:t>
          </a:r>
          <a:endParaRPr lang="en-IE" sz="1800" b="1" dirty="0">
            <a:solidFill>
              <a:schemeClr val="tx1"/>
            </a:solidFill>
          </a:endParaRPr>
        </a:p>
      </dgm:t>
    </dgm:pt>
    <dgm:pt modelId="{0465AC86-31DB-4F4E-BA35-F44F1593D235}" type="parTrans" cxnId="{1BA42C7C-DE30-47E9-80D0-08F081DAD70D}">
      <dgm:prSet/>
      <dgm:spPr/>
      <dgm:t>
        <a:bodyPr/>
        <a:lstStyle/>
        <a:p>
          <a:endParaRPr lang="en-IE"/>
        </a:p>
      </dgm:t>
    </dgm:pt>
    <dgm:pt modelId="{DD0F1AF2-99A5-49A9-902A-F4CE124B5324}" type="sibTrans" cxnId="{1BA42C7C-DE30-47E9-80D0-08F081DAD70D}">
      <dgm:prSet/>
      <dgm:spPr/>
      <dgm:t>
        <a:bodyPr/>
        <a:lstStyle/>
        <a:p>
          <a:endParaRPr lang="en-IE"/>
        </a:p>
      </dgm:t>
    </dgm:pt>
    <dgm:pt modelId="{32C3A804-FD9D-43AB-A850-A756489B249C}">
      <dgm:prSet custT="1"/>
      <dgm:spPr>
        <a:solidFill>
          <a:srgbClr val="00B050"/>
        </a:solidFill>
      </dgm:spPr>
      <dgm:t>
        <a:bodyPr/>
        <a:lstStyle/>
        <a:p>
          <a:pPr algn="l"/>
          <a:r>
            <a:rPr lang="en-IE" sz="1800" dirty="0" smtClean="0">
              <a:solidFill>
                <a:schemeClr val="tx1"/>
              </a:solidFill>
            </a:rPr>
            <a:t>5 Videos used in surgical laboratory course 2016</a:t>
          </a:r>
        </a:p>
      </dgm:t>
    </dgm:pt>
    <dgm:pt modelId="{142EBF54-AF3C-45D6-A557-A8C892088D3F}" type="parTrans" cxnId="{F14327F3-4AF3-4E56-AE30-2D0060FD68B9}">
      <dgm:prSet/>
      <dgm:spPr/>
      <dgm:t>
        <a:bodyPr/>
        <a:lstStyle/>
        <a:p>
          <a:endParaRPr lang="en-IE"/>
        </a:p>
      </dgm:t>
    </dgm:pt>
    <dgm:pt modelId="{8F83CEF7-0695-4BE8-960B-CBA1C1849564}" type="sibTrans" cxnId="{F14327F3-4AF3-4E56-AE30-2D0060FD68B9}">
      <dgm:prSet/>
      <dgm:spPr/>
      <dgm:t>
        <a:bodyPr/>
        <a:lstStyle/>
        <a:p>
          <a:endParaRPr lang="en-IE"/>
        </a:p>
      </dgm:t>
    </dgm:pt>
    <dgm:pt modelId="{ACB43190-7CFA-49AF-A1EF-8DBD6E1B53CA}">
      <dgm:prSet custT="1"/>
      <dgm:spPr>
        <a:solidFill>
          <a:srgbClr val="00B050"/>
        </a:solidFill>
      </dgm:spPr>
      <dgm:t>
        <a:bodyPr/>
        <a:lstStyle/>
        <a:p>
          <a:pPr algn="l"/>
          <a:r>
            <a:rPr lang="en-IE" sz="1800" dirty="0" smtClean="0">
              <a:solidFill>
                <a:schemeClr val="tx1"/>
              </a:solidFill>
            </a:rPr>
            <a:t>&gt;150 still images archived </a:t>
          </a:r>
        </a:p>
      </dgm:t>
    </dgm:pt>
    <dgm:pt modelId="{9BB6F8E8-F81B-4D36-964B-28194D180D83}" type="parTrans" cxnId="{7B66BE67-36D2-49F7-88B0-762291D41BF0}">
      <dgm:prSet/>
      <dgm:spPr/>
      <dgm:t>
        <a:bodyPr/>
        <a:lstStyle/>
        <a:p>
          <a:endParaRPr lang="en-IE"/>
        </a:p>
      </dgm:t>
    </dgm:pt>
    <dgm:pt modelId="{DA6C3033-3F84-4797-928A-187B4D9DA252}" type="sibTrans" cxnId="{7B66BE67-36D2-49F7-88B0-762291D41BF0}">
      <dgm:prSet/>
      <dgm:spPr/>
      <dgm:t>
        <a:bodyPr/>
        <a:lstStyle/>
        <a:p>
          <a:endParaRPr lang="en-IE"/>
        </a:p>
      </dgm:t>
    </dgm:pt>
    <dgm:pt modelId="{82772287-C0E2-4ED9-BC13-82803939F72D}">
      <dgm:prSet custT="1"/>
      <dgm:spPr>
        <a:solidFill>
          <a:srgbClr val="00B050"/>
        </a:solidFill>
      </dgm:spPr>
      <dgm:t>
        <a:bodyPr/>
        <a:lstStyle/>
        <a:p>
          <a:pPr algn="l"/>
          <a:r>
            <a:rPr lang="en-IE" sz="1800" dirty="0" smtClean="0">
              <a:solidFill>
                <a:schemeClr val="tx1"/>
              </a:solidFill>
            </a:rPr>
            <a:t>Use in pre-clinical laboratory course 2015-2016</a:t>
          </a:r>
        </a:p>
      </dgm:t>
    </dgm:pt>
    <dgm:pt modelId="{F97E0302-203F-47BB-A2A1-C749BA9DD58A}" type="parTrans" cxnId="{5C3C192C-1925-4F22-97AC-4362A20EA8FE}">
      <dgm:prSet/>
      <dgm:spPr/>
      <dgm:t>
        <a:bodyPr/>
        <a:lstStyle/>
        <a:p>
          <a:endParaRPr lang="en-IE"/>
        </a:p>
      </dgm:t>
    </dgm:pt>
    <dgm:pt modelId="{16069232-630B-47ED-9874-53CB0360D6A0}" type="sibTrans" cxnId="{5C3C192C-1925-4F22-97AC-4362A20EA8FE}">
      <dgm:prSet/>
      <dgm:spPr/>
      <dgm:t>
        <a:bodyPr/>
        <a:lstStyle/>
        <a:p>
          <a:endParaRPr lang="en-IE"/>
        </a:p>
      </dgm:t>
    </dgm:pt>
    <dgm:pt modelId="{036C0AD9-1EDD-4701-97A3-1A2E67AD1602}">
      <dgm:prSet custT="1"/>
      <dgm:spPr>
        <a:solidFill>
          <a:srgbClr val="00B050"/>
        </a:solidFill>
      </dgm:spPr>
      <dgm:t>
        <a:bodyPr/>
        <a:lstStyle/>
        <a:p>
          <a:pPr algn="l"/>
          <a:r>
            <a:rPr lang="en-IE" sz="1800" dirty="0" smtClean="0">
              <a:solidFill>
                <a:schemeClr val="tx1"/>
              </a:solidFill>
            </a:rPr>
            <a:t>Collaborative video (Paediatric Dentistry)</a:t>
          </a:r>
        </a:p>
      </dgm:t>
    </dgm:pt>
    <dgm:pt modelId="{4DE3F2DB-130B-439A-86A1-C1F958D45B99}" type="parTrans" cxnId="{5DB036AE-280A-4C55-B31E-6B6C0ACF942D}">
      <dgm:prSet/>
      <dgm:spPr/>
      <dgm:t>
        <a:bodyPr/>
        <a:lstStyle/>
        <a:p>
          <a:endParaRPr lang="en-IE"/>
        </a:p>
      </dgm:t>
    </dgm:pt>
    <dgm:pt modelId="{27D01E35-93BB-4D75-BEDB-B0866A8DD782}" type="sibTrans" cxnId="{5DB036AE-280A-4C55-B31E-6B6C0ACF942D}">
      <dgm:prSet/>
      <dgm:spPr/>
      <dgm:t>
        <a:bodyPr/>
        <a:lstStyle/>
        <a:p>
          <a:endParaRPr lang="en-IE"/>
        </a:p>
      </dgm:t>
    </dgm:pt>
    <dgm:pt modelId="{64E3A108-309B-4550-BBC6-50D4A00DE7F9}">
      <dgm:prSet phldrT="[Text]" custT="1"/>
      <dgm:spPr>
        <a:solidFill>
          <a:schemeClr val="accent6">
            <a:lumMod val="75000"/>
            <a:alpha val="79000"/>
          </a:schemeClr>
        </a:solidFill>
      </dgm:spPr>
      <dgm:t>
        <a:bodyPr/>
        <a:lstStyle/>
        <a:p>
          <a:r>
            <a:rPr lang="en-IE" sz="1800" dirty="0" smtClean="0">
              <a:solidFill>
                <a:srgbClr val="000000"/>
              </a:solidFill>
            </a:rPr>
            <a:t>Creation of voiceover tracks</a:t>
          </a:r>
          <a:endParaRPr lang="en-IE" sz="1800" dirty="0">
            <a:solidFill>
              <a:srgbClr val="000000"/>
            </a:solidFill>
          </a:endParaRPr>
        </a:p>
      </dgm:t>
    </dgm:pt>
    <dgm:pt modelId="{100410BE-521B-4DD1-84BA-2F428C015FB3}" type="parTrans" cxnId="{45D24B3F-F823-499F-A48D-15FBDDBF9923}">
      <dgm:prSet/>
      <dgm:spPr/>
      <dgm:t>
        <a:bodyPr/>
        <a:lstStyle/>
        <a:p>
          <a:endParaRPr lang="en-IE"/>
        </a:p>
      </dgm:t>
    </dgm:pt>
    <dgm:pt modelId="{6251E44D-A5A6-4F17-8A48-F1127612D084}" type="sibTrans" cxnId="{45D24B3F-F823-499F-A48D-15FBDDBF9923}">
      <dgm:prSet/>
      <dgm:spPr/>
      <dgm:t>
        <a:bodyPr/>
        <a:lstStyle/>
        <a:p>
          <a:endParaRPr lang="en-IE"/>
        </a:p>
      </dgm:t>
    </dgm:pt>
    <dgm:pt modelId="{B7153C7B-90A1-4DCC-B02D-70497CB3A5F9}">
      <dgm:prSet custT="1"/>
      <dgm:spPr>
        <a:solidFill>
          <a:schemeClr val="accent6">
            <a:lumMod val="75000"/>
            <a:alpha val="79000"/>
          </a:schemeClr>
        </a:solidFill>
      </dgm:spPr>
      <dgm:t>
        <a:bodyPr/>
        <a:lstStyle/>
        <a:p>
          <a:r>
            <a:rPr lang="en-IE" sz="1800" dirty="0" smtClean="0">
              <a:solidFill>
                <a:srgbClr val="000000"/>
              </a:solidFill>
            </a:rPr>
            <a:t>Integration of videos : Pre-clinical laboratory course – Michelmas 2016</a:t>
          </a:r>
        </a:p>
      </dgm:t>
    </dgm:pt>
    <dgm:pt modelId="{C3624701-8924-4D7D-A4DD-78E657E8DE70}" type="parTrans" cxnId="{4A86FC02-30FA-4418-A4B3-FB887344A096}">
      <dgm:prSet/>
      <dgm:spPr/>
      <dgm:t>
        <a:bodyPr/>
        <a:lstStyle/>
        <a:p>
          <a:endParaRPr lang="en-IE"/>
        </a:p>
      </dgm:t>
    </dgm:pt>
    <dgm:pt modelId="{5B890A9D-C86D-4404-9841-0BB9BAAD898B}" type="sibTrans" cxnId="{4A86FC02-30FA-4418-A4B3-FB887344A096}">
      <dgm:prSet/>
      <dgm:spPr/>
      <dgm:t>
        <a:bodyPr/>
        <a:lstStyle/>
        <a:p>
          <a:endParaRPr lang="en-IE"/>
        </a:p>
      </dgm:t>
    </dgm:pt>
    <dgm:pt modelId="{D095793E-47DA-4B36-ABC2-19417B273D0C}">
      <dgm:prSet custT="1"/>
      <dgm:spPr>
        <a:solidFill>
          <a:schemeClr val="accent6">
            <a:lumMod val="75000"/>
            <a:alpha val="79000"/>
          </a:schemeClr>
        </a:solidFill>
      </dgm:spPr>
      <dgm:t>
        <a:bodyPr/>
        <a:lstStyle/>
        <a:p>
          <a:r>
            <a:rPr lang="en-IE" sz="1800" dirty="0" smtClean="0">
              <a:solidFill>
                <a:srgbClr val="000000"/>
              </a:solidFill>
            </a:rPr>
            <a:t>Online video library  - Michelmas 2016</a:t>
          </a:r>
          <a:endParaRPr lang="en-IE" sz="1800" dirty="0">
            <a:solidFill>
              <a:srgbClr val="000000"/>
            </a:solidFill>
          </a:endParaRPr>
        </a:p>
      </dgm:t>
    </dgm:pt>
    <dgm:pt modelId="{E5B8B315-AB9B-4577-9CC5-D739568E4423}" type="parTrans" cxnId="{F08359FD-D254-472D-9312-E2433D047639}">
      <dgm:prSet/>
      <dgm:spPr/>
      <dgm:t>
        <a:bodyPr/>
        <a:lstStyle/>
        <a:p>
          <a:endParaRPr lang="en-IE"/>
        </a:p>
      </dgm:t>
    </dgm:pt>
    <dgm:pt modelId="{30669902-8F7B-4D75-87FA-31F7CA217534}" type="sibTrans" cxnId="{F08359FD-D254-472D-9312-E2433D047639}">
      <dgm:prSet/>
      <dgm:spPr/>
      <dgm:t>
        <a:bodyPr/>
        <a:lstStyle/>
        <a:p>
          <a:endParaRPr lang="en-IE"/>
        </a:p>
      </dgm:t>
    </dgm:pt>
    <dgm:pt modelId="{700BB331-4E12-499A-828F-687ECE956AE5}">
      <dgm:prSet custT="1"/>
      <dgm:spPr>
        <a:solidFill>
          <a:schemeClr val="accent6">
            <a:lumMod val="75000"/>
            <a:alpha val="79000"/>
          </a:schemeClr>
        </a:solidFill>
      </dgm:spPr>
      <dgm:t>
        <a:bodyPr/>
        <a:lstStyle/>
        <a:p>
          <a:r>
            <a:rPr lang="en-IE" sz="1800" dirty="0" smtClean="0">
              <a:solidFill>
                <a:srgbClr val="000000"/>
              </a:solidFill>
            </a:rPr>
            <a:t>12 additional videos at editing stage</a:t>
          </a:r>
        </a:p>
      </dgm:t>
    </dgm:pt>
    <dgm:pt modelId="{C843DD41-2BEE-4F60-A95D-C01DDCE58DE9}" type="parTrans" cxnId="{F6385961-3519-487B-A899-4AE88AC19A26}">
      <dgm:prSet/>
      <dgm:spPr/>
      <dgm:t>
        <a:bodyPr/>
        <a:lstStyle/>
        <a:p>
          <a:endParaRPr lang="en-IE"/>
        </a:p>
      </dgm:t>
    </dgm:pt>
    <dgm:pt modelId="{35C3232A-8275-48F8-9587-AE8B14DCAEF1}" type="sibTrans" cxnId="{F6385961-3519-487B-A899-4AE88AC19A26}">
      <dgm:prSet/>
      <dgm:spPr/>
      <dgm:t>
        <a:bodyPr/>
        <a:lstStyle/>
        <a:p>
          <a:endParaRPr lang="en-IE"/>
        </a:p>
      </dgm:t>
    </dgm:pt>
    <dgm:pt modelId="{C4DF9098-1425-416F-A3C0-A7EED7B126A3}">
      <dgm:prSet phldrT="[Text]" custT="1"/>
      <dgm:spPr>
        <a:solidFill>
          <a:srgbClr val="C00000">
            <a:alpha val="76000"/>
          </a:srgbClr>
        </a:solidFill>
      </dgm:spPr>
      <dgm:t>
        <a:bodyPr/>
        <a:lstStyle/>
        <a:p>
          <a:r>
            <a:rPr lang="en-IE" sz="1800" dirty="0" smtClean="0">
              <a:solidFill>
                <a:srgbClr val="000000"/>
              </a:solidFill>
            </a:rPr>
            <a:t>Patient  based – recordings (Clinical application) </a:t>
          </a:r>
          <a:endParaRPr lang="en-IE" sz="1800" dirty="0">
            <a:solidFill>
              <a:srgbClr val="000000"/>
            </a:solidFill>
          </a:endParaRPr>
        </a:p>
      </dgm:t>
    </dgm:pt>
    <dgm:pt modelId="{34607326-E20C-4926-AAAD-D2414D426A42}" type="parTrans" cxnId="{AE022422-2377-4A75-A6CE-583FC88DFAEA}">
      <dgm:prSet/>
      <dgm:spPr/>
      <dgm:t>
        <a:bodyPr/>
        <a:lstStyle/>
        <a:p>
          <a:endParaRPr lang="en-IE"/>
        </a:p>
      </dgm:t>
    </dgm:pt>
    <dgm:pt modelId="{77C82C0F-D06D-414B-8DB7-56C7417A540B}" type="sibTrans" cxnId="{AE022422-2377-4A75-A6CE-583FC88DFAEA}">
      <dgm:prSet/>
      <dgm:spPr/>
      <dgm:t>
        <a:bodyPr/>
        <a:lstStyle/>
        <a:p>
          <a:endParaRPr lang="en-IE"/>
        </a:p>
      </dgm:t>
    </dgm:pt>
    <dgm:pt modelId="{87565357-D355-438E-BE30-16180676048F}">
      <dgm:prSet custT="1"/>
      <dgm:spPr>
        <a:solidFill>
          <a:srgbClr val="C00000">
            <a:alpha val="76000"/>
          </a:srgbClr>
        </a:solidFill>
      </dgm:spPr>
      <dgm:t>
        <a:bodyPr/>
        <a:lstStyle/>
        <a:p>
          <a:r>
            <a:rPr lang="en-IE" sz="1800" dirty="0" smtClean="0">
              <a:solidFill>
                <a:srgbClr val="000000"/>
              </a:solidFill>
            </a:rPr>
            <a:t>Outcomes assessment (Course-level/Student-level)</a:t>
          </a:r>
        </a:p>
      </dgm:t>
    </dgm:pt>
    <dgm:pt modelId="{55A1FF5D-F586-4E66-BE38-58BF2542A12E}" type="parTrans" cxnId="{3BAE26CD-E53C-4110-B401-43BAB63F5126}">
      <dgm:prSet/>
      <dgm:spPr/>
      <dgm:t>
        <a:bodyPr/>
        <a:lstStyle/>
        <a:p>
          <a:endParaRPr lang="en-IE"/>
        </a:p>
      </dgm:t>
    </dgm:pt>
    <dgm:pt modelId="{4366A428-783F-4960-A8BD-56EF543FC11E}" type="sibTrans" cxnId="{3BAE26CD-E53C-4110-B401-43BAB63F5126}">
      <dgm:prSet/>
      <dgm:spPr/>
      <dgm:t>
        <a:bodyPr/>
        <a:lstStyle/>
        <a:p>
          <a:endParaRPr lang="en-IE"/>
        </a:p>
      </dgm:t>
    </dgm:pt>
    <dgm:pt modelId="{656FE422-E8D5-40FB-8A85-F5657650F2B4}">
      <dgm:prSet custT="1"/>
      <dgm:spPr>
        <a:solidFill>
          <a:srgbClr val="C00000">
            <a:alpha val="76000"/>
          </a:srgbClr>
        </a:solidFill>
      </dgm:spPr>
      <dgm:t>
        <a:bodyPr/>
        <a:lstStyle/>
        <a:p>
          <a:r>
            <a:rPr lang="en-IE" sz="1800" dirty="0" smtClean="0">
              <a:solidFill>
                <a:srgbClr val="000000"/>
              </a:solidFill>
            </a:rPr>
            <a:t>Opportunities for dissemination</a:t>
          </a:r>
        </a:p>
      </dgm:t>
    </dgm:pt>
    <dgm:pt modelId="{FECD27EC-45D8-496C-8943-AFD679BD6761}" type="parTrans" cxnId="{C34DE647-E9AC-4553-A946-AA24DF35828A}">
      <dgm:prSet/>
      <dgm:spPr/>
      <dgm:t>
        <a:bodyPr/>
        <a:lstStyle/>
        <a:p>
          <a:endParaRPr lang="en-IE"/>
        </a:p>
      </dgm:t>
    </dgm:pt>
    <dgm:pt modelId="{4FEE1F27-4C72-438A-8A8B-434E48F93D83}" type="sibTrans" cxnId="{C34DE647-E9AC-4553-A946-AA24DF35828A}">
      <dgm:prSet/>
      <dgm:spPr/>
      <dgm:t>
        <a:bodyPr/>
        <a:lstStyle/>
        <a:p>
          <a:endParaRPr lang="en-IE"/>
        </a:p>
      </dgm:t>
    </dgm:pt>
    <dgm:pt modelId="{7DBC4709-E000-4EAB-955C-208E10E4E68F}">
      <dgm:prSet custT="1"/>
      <dgm:spPr>
        <a:solidFill>
          <a:srgbClr val="00B050"/>
        </a:solidFill>
      </dgm:spPr>
      <dgm:t>
        <a:bodyPr/>
        <a:lstStyle/>
        <a:p>
          <a:pPr algn="l"/>
          <a:r>
            <a:rPr lang="en-IE" sz="1800" dirty="0" smtClean="0">
              <a:solidFill>
                <a:schemeClr val="tx1"/>
              </a:solidFill>
            </a:rPr>
            <a:t>15 videos completed</a:t>
          </a:r>
        </a:p>
      </dgm:t>
    </dgm:pt>
    <dgm:pt modelId="{DA9F1D75-EA85-46C6-B9E7-19E63E9CD8E9}" type="sibTrans" cxnId="{2485758F-04F7-4898-A5AB-AE5A7BFD708E}">
      <dgm:prSet/>
      <dgm:spPr/>
      <dgm:t>
        <a:bodyPr/>
        <a:lstStyle/>
        <a:p>
          <a:endParaRPr lang="en-IE"/>
        </a:p>
      </dgm:t>
    </dgm:pt>
    <dgm:pt modelId="{8EF13DCE-80CC-4F5E-BA28-7EFE7E4017D7}" type="parTrans" cxnId="{2485758F-04F7-4898-A5AB-AE5A7BFD708E}">
      <dgm:prSet/>
      <dgm:spPr/>
      <dgm:t>
        <a:bodyPr/>
        <a:lstStyle/>
        <a:p>
          <a:endParaRPr lang="en-IE"/>
        </a:p>
      </dgm:t>
    </dgm:pt>
    <dgm:pt modelId="{0FF600C1-9459-493A-AC96-C069F010EC42}" type="pres">
      <dgm:prSet presAssocID="{8C885AE6-D413-491B-904A-25C1E6D8A36B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57D2F1-7A0C-44F1-A6E7-EB772ACAFCB0}" type="pres">
      <dgm:prSet presAssocID="{8C885AE6-D413-491B-904A-25C1E6D8A36B}" presName="dummyMaxCanvas" presStyleCnt="0">
        <dgm:presLayoutVars/>
      </dgm:prSet>
      <dgm:spPr/>
    </dgm:pt>
    <dgm:pt modelId="{C8157618-13FB-47E0-B215-A4924224362B}" type="pres">
      <dgm:prSet presAssocID="{8C885AE6-D413-491B-904A-25C1E6D8A36B}" presName="ThreeNodes_1" presStyleLbl="node1" presStyleIdx="0" presStyleCnt="3" custScaleX="103086" custScaleY="115198" custLinFactNeighborX="4951" custLinFactNeighborY="290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B7ADF338-D861-4C9D-B3DD-0362FD7AAF5B}" type="pres">
      <dgm:prSet presAssocID="{8C885AE6-D413-491B-904A-25C1E6D8A36B}" presName="ThreeNodes_2" presStyleLbl="node1" presStyleIdx="1" presStyleCnt="3" custScaleX="105335" custScaleY="121453" custLinFactNeighborX="1309" custLinFactNeighborY="127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6207E3-7FE1-478A-A079-FDBDCE779377}" type="pres">
      <dgm:prSet presAssocID="{8C885AE6-D413-491B-904A-25C1E6D8A36B}" presName="ThreeNodes_3" presStyleLbl="node1" presStyleIdx="2" presStyleCnt="3" custScaleX="109330" custLinFactNeighborX="-1943" custLinFactNeighborY="-3107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35C9F65D-E9BC-4584-BF25-E0D8696201CC}" type="pres">
      <dgm:prSet presAssocID="{8C885AE6-D413-491B-904A-25C1E6D8A36B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442F02-4BD0-4643-94B7-B78EB02E4C40}" type="pres">
      <dgm:prSet presAssocID="{8C885AE6-D413-491B-904A-25C1E6D8A36B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3BA8BB-9560-4E5F-A750-FDF6568F27AA}" type="pres">
      <dgm:prSet presAssocID="{8C885AE6-D413-491B-904A-25C1E6D8A36B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  <dgm:pt modelId="{31E618A6-3521-4489-A0A7-566E619DA10B}" type="pres">
      <dgm:prSet presAssocID="{8C885AE6-D413-491B-904A-25C1E6D8A36B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27B7C1-5FB5-4AEA-B766-CE9A194FE3B3}" type="pres">
      <dgm:prSet presAssocID="{8C885AE6-D413-491B-904A-25C1E6D8A36B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E"/>
        </a:p>
      </dgm:t>
    </dgm:pt>
  </dgm:ptLst>
  <dgm:cxnLst>
    <dgm:cxn modelId="{A61759B6-C2CF-4C56-94FD-05F41FA7DE8C}" srcId="{8C885AE6-D413-491B-904A-25C1E6D8A36B}" destId="{0B9995A8-0456-4AA1-8A5C-7DB298C18280}" srcOrd="1" destOrd="0" parTransId="{B0E4A27F-443F-4FFA-937C-0E0E4128DCC6}" sibTransId="{ABC73527-0BAA-43BC-A5A1-99ECA1579E9A}"/>
    <dgm:cxn modelId="{F08359FD-D254-472D-9312-E2433D047639}" srcId="{0B9995A8-0456-4AA1-8A5C-7DB298C18280}" destId="{D095793E-47DA-4B36-ABC2-19417B273D0C}" srcOrd="2" destOrd="0" parTransId="{E5B8B315-AB9B-4577-9CC5-D739568E4423}" sibTransId="{30669902-8F7B-4D75-87FA-31F7CA217534}"/>
    <dgm:cxn modelId="{50686A50-7ACB-493C-8D99-6107822D9F86}" type="presOf" srcId="{8C885AE6-D413-491B-904A-25C1E6D8A36B}" destId="{0FF600C1-9459-493A-AC96-C069F010EC42}" srcOrd="0" destOrd="0" presId="urn:microsoft.com/office/officeart/2005/8/layout/vProcess5"/>
    <dgm:cxn modelId="{12563D80-1394-4592-8753-3E7535BE2374}" type="presOf" srcId="{656FE422-E8D5-40FB-8A85-F5657650F2B4}" destId="{5D27B7C1-5FB5-4AEA-B766-CE9A194FE3B3}" srcOrd="1" destOrd="3" presId="urn:microsoft.com/office/officeart/2005/8/layout/vProcess5"/>
    <dgm:cxn modelId="{9B550308-13EA-4A85-B9AC-7B0816C97551}" type="presOf" srcId="{C4DF9098-1425-416F-A3C0-A7EED7B126A3}" destId="{5D27B7C1-5FB5-4AEA-B766-CE9A194FE3B3}" srcOrd="1" destOrd="1" presId="urn:microsoft.com/office/officeart/2005/8/layout/vProcess5"/>
    <dgm:cxn modelId="{DDC7AEC8-93EA-4899-B3E8-7FDD63D5C180}" type="presOf" srcId="{700BB331-4E12-499A-828F-687ECE956AE5}" destId="{31E618A6-3521-4489-A0A7-566E619DA10B}" srcOrd="1" destOrd="4" presId="urn:microsoft.com/office/officeart/2005/8/layout/vProcess5"/>
    <dgm:cxn modelId="{A5EC079A-5E3E-4D1F-A1D2-78AF0EBA4D8A}" type="presOf" srcId="{32C3A804-FD9D-43AB-A850-A756489B249C}" destId="{C8157618-13FB-47E0-B215-A4924224362B}" srcOrd="0" destOrd="2" presId="urn:microsoft.com/office/officeart/2005/8/layout/vProcess5"/>
    <dgm:cxn modelId="{FBFB5BF4-0BF3-4A84-86E6-375EDEABAA7F}" type="presOf" srcId="{ACB43190-7CFA-49AF-A1EF-8DBD6E1B53CA}" destId="{C8157618-13FB-47E0-B215-A4924224362B}" srcOrd="0" destOrd="3" presId="urn:microsoft.com/office/officeart/2005/8/layout/vProcess5"/>
    <dgm:cxn modelId="{4EA6D4DB-8E1A-4D97-90BB-B1A15E8BA45F}" type="presOf" srcId="{8407ACA1-312D-4FD4-8FC7-8592C0D6EF8E}" destId="{35C9F65D-E9BC-4584-BF25-E0D8696201CC}" srcOrd="0" destOrd="0" presId="urn:microsoft.com/office/officeart/2005/8/layout/vProcess5"/>
    <dgm:cxn modelId="{D936A4A7-F335-4E89-A80C-D8C0BDB4DD32}" type="presOf" srcId="{61487559-A436-4640-8FC7-9026EB2AC037}" destId="{BC6207E3-7FE1-478A-A079-FDBDCE779377}" srcOrd="0" destOrd="0" presId="urn:microsoft.com/office/officeart/2005/8/layout/vProcess5"/>
    <dgm:cxn modelId="{529F0216-B21F-42CA-9688-4175EB051FA1}" type="presOf" srcId="{87565357-D355-438E-BE30-16180676048F}" destId="{5D27B7C1-5FB5-4AEA-B766-CE9A194FE3B3}" srcOrd="1" destOrd="2" presId="urn:microsoft.com/office/officeart/2005/8/layout/vProcess5"/>
    <dgm:cxn modelId="{CCDEB4E3-A7FC-4B12-BB06-780BF29F8059}" type="presOf" srcId="{D095793E-47DA-4B36-ABC2-19417B273D0C}" destId="{31E618A6-3521-4489-A0A7-566E619DA10B}" srcOrd="1" destOrd="3" presId="urn:microsoft.com/office/officeart/2005/8/layout/vProcess5"/>
    <dgm:cxn modelId="{524673BE-51C9-4FB0-9B01-DEE526E5B3B2}" type="presOf" srcId="{7DBC4709-E000-4EAB-955C-208E10E4E68F}" destId="{5E3BA8BB-9560-4E5F-A750-FDF6568F27AA}" srcOrd="1" destOrd="1" presId="urn:microsoft.com/office/officeart/2005/8/layout/vProcess5"/>
    <dgm:cxn modelId="{7B66BE67-36D2-49F7-88B0-762291D41BF0}" srcId="{E8A78F10-DD02-48C8-843B-144A87E0AEE4}" destId="{ACB43190-7CFA-49AF-A1EF-8DBD6E1B53CA}" srcOrd="1" destOrd="0" parTransId="{9BB6F8E8-F81B-4D36-964B-28194D180D83}" sibTransId="{DA6C3033-3F84-4797-928A-187B4D9DA252}"/>
    <dgm:cxn modelId="{D0CBE6B5-2C5A-476C-8A44-F294ACFF3490}" type="presOf" srcId="{32C3A804-FD9D-43AB-A850-A756489B249C}" destId="{5E3BA8BB-9560-4E5F-A750-FDF6568F27AA}" srcOrd="1" destOrd="2" presId="urn:microsoft.com/office/officeart/2005/8/layout/vProcess5"/>
    <dgm:cxn modelId="{1BA42C7C-DE30-47E9-80D0-08F081DAD70D}" srcId="{8C885AE6-D413-491B-904A-25C1E6D8A36B}" destId="{61487559-A436-4640-8FC7-9026EB2AC037}" srcOrd="2" destOrd="0" parTransId="{0465AC86-31DB-4F4E-BA35-F44F1593D235}" sibTransId="{DD0F1AF2-99A5-49A9-902A-F4CE124B5324}"/>
    <dgm:cxn modelId="{2AC23080-AAD9-4B52-BCDA-DA02A9B0B4BC}" type="presOf" srcId="{700BB331-4E12-499A-828F-687ECE956AE5}" destId="{B7ADF338-D861-4C9D-B3DD-0362FD7AAF5B}" srcOrd="0" destOrd="4" presId="urn:microsoft.com/office/officeart/2005/8/layout/vProcess5"/>
    <dgm:cxn modelId="{471FA054-1CAC-464E-B51C-896560D4E60A}" type="presOf" srcId="{0B9995A8-0456-4AA1-8A5C-7DB298C18280}" destId="{31E618A6-3521-4489-A0A7-566E619DA10B}" srcOrd="1" destOrd="0" presId="urn:microsoft.com/office/officeart/2005/8/layout/vProcess5"/>
    <dgm:cxn modelId="{18902986-ADBD-43F5-8EE5-19B716786AAC}" type="presOf" srcId="{87565357-D355-438E-BE30-16180676048F}" destId="{BC6207E3-7FE1-478A-A079-FDBDCE779377}" srcOrd="0" destOrd="2" presId="urn:microsoft.com/office/officeart/2005/8/layout/vProcess5"/>
    <dgm:cxn modelId="{630C7553-9408-4028-81E4-99D319CEAF06}" type="presOf" srcId="{61487559-A436-4640-8FC7-9026EB2AC037}" destId="{5D27B7C1-5FB5-4AEA-B766-CE9A194FE3B3}" srcOrd="1" destOrd="0" presId="urn:microsoft.com/office/officeart/2005/8/layout/vProcess5"/>
    <dgm:cxn modelId="{92DFA3D6-1561-448D-A336-C4665996A448}" type="presOf" srcId="{E8A78F10-DD02-48C8-843B-144A87E0AEE4}" destId="{5E3BA8BB-9560-4E5F-A750-FDF6568F27AA}" srcOrd="1" destOrd="0" presId="urn:microsoft.com/office/officeart/2005/8/layout/vProcess5"/>
    <dgm:cxn modelId="{E6357712-8709-42A0-B54C-7EBC177A7106}" type="presOf" srcId="{64E3A108-309B-4550-BBC6-50D4A00DE7F9}" destId="{B7ADF338-D861-4C9D-B3DD-0362FD7AAF5B}" srcOrd="0" destOrd="1" presId="urn:microsoft.com/office/officeart/2005/8/layout/vProcess5"/>
    <dgm:cxn modelId="{26543536-6058-4186-89CA-DF11E963060F}" type="presOf" srcId="{ABC73527-0BAA-43BC-A5A1-99ECA1579E9A}" destId="{FB442F02-4BD0-4643-94B7-B78EB02E4C40}" srcOrd="0" destOrd="0" presId="urn:microsoft.com/office/officeart/2005/8/layout/vProcess5"/>
    <dgm:cxn modelId="{5C3C192C-1925-4F22-97AC-4362A20EA8FE}" srcId="{ACB43190-7CFA-49AF-A1EF-8DBD6E1B53CA}" destId="{82772287-C0E2-4ED9-BC13-82803939F72D}" srcOrd="0" destOrd="0" parTransId="{F97E0302-203F-47BB-A2A1-C749BA9DD58A}" sibTransId="{16069232-630B-47ED-9874-53CB0360D6A0}"/>
    <dgm:cxn modelId="{3BAE26CD-E53C-4110-B401-43BAB63F5126}" srcId="{61487559-A436-4640-8FC7-9026EB2AC037}" destId="{87565357-D355-438E-BE30-16180676048F}" srcOrd="1" destOrd="0" parTransId="{55A1FF5D-F586-4E66-BE38-58BF2542A12E}" sibTransId="{4366A428-783F-4960-A8BD-56EF543FC11E}"/>
    <dgm:cxn modelId="{5F13436B-9D62-4E8D-AFA6-6AD57C7CC6F0}" type="presOf" srcId="{C4DF9098-1425-416F-A3C0-A7EED7B126A3}" destId="{BC6207E3-7FE1-478A-A079-FDBDCE779377}" srcOrd="0" destOrd="1" presId="urn:microsoft.com/office/officeart/2005/8/layout/vProcess5"/>
    <dgm:cxn modelId="{B529D588-D691-42A3-8EE4-CAA299F1C315}" type="presOf" srcId="{64E3A108-309B-4550-BBC6-50D4A00DE7F9}" destId="{31E618A6-3521-4489-A0A7-566E619DA10B}" srcOrd="1" destOrd="1" presId="urn:microsoft.com/office/officeart/2005/8/layout/vProcess5"/>
    <dgm:cxn modelId="{AE022422-2377-4A75-A6CE-583FC88DFAEA}" srcId="{61487559-A436-4640-8FC7-9026EB2AC037}" destId="{C4DF9098-1425-416F-A3C0-A7EED7B126A3}" srcOrd="0" destOrd="0" parTransId="{34607326-E20C-4926-AAAD-D2414D426A42}" sibTransId="{77C82C0F-D06D-414B-8DB7-56C7417A540B}"/>
    <dgm:cxn modelId="{87558479-8558-4A4E-B9AD-96E39828D4E6}" type="presOf" srcId="{B7153C7B-90A1-4DCC-B02D-70497CB3A5F9}" destId="{31E618A6-3521-4489-A0A7-566E619DA10B}" srcOrd="1" destOrd="2" presId="urn:microsoft.com/office/officeart/2005/8/layout/vProcess5"/>
    <dgm:cxn modelId="{58A5B591-AB7D-460C-96D0-7FDC586746D5}" type="presOf" srcId="{7DBC4709-E000-4EAB-955C-208E10E4E68F}" destId="{C8157618-13FB-47E0-B215-A4924224362B}" srcOrd="0" destOrd="1" presId="urn:microsoft.com/office/officeart/2005/8/layout/vProcess5"/>
    <dgm:cxn modelId="{DBC7557C-31CB-460C-9C55-BC081391CDEC}" type="presOf" srcId="{ACB43190-7CFA-49AF-A1EF-8DBD6E1B53CA}" destId="{5E3BA8BB-9560-4E5F-A750-FDF6568F27AA}" srcOrd="1" destOrd="3" presId="urn:microsoft.com/office/officeart/2005/8/layout/vProcess5"/>
    <dgm:cxn modelId="{677A1451-BF6F-4512-A429-B23DC9A8B788}" type="presOf" srcId="{036C0AD9-1EDD-4701-97A3-1A2E67AD1602}" destId="{5E3BA8BB-9560-4E5F-A750-FDF6568F27AA}" srcOrd="1" destOrd="5" presId="urn:microsoft.com/office/officeart/2005/8/layout/vProcess5"/>
    <dgm:cxn modelId="{45D24B3F-F823-499F-A48D-15FBDDBF9923}" srcId="{0B9995A8-0456-4AA1-8A5C-7DB298C18280}" destId="{64E3A108-309B-4550-BBC6-50D4A00DE7F9}" srcOrd="0" destOrd="0" parTransId="{100410BE-521B-4DD1-84BA-2F428C015FB3}" sibTransId="{6251E44D-A5A6-4F17-8A48-F1127612D084}"/>
    <dgm:cxn modelId="{6534C3C4-B97E-46B5-9D2F-5C8AB1218302}" type="presOf" srcId="{E8A78F10-DD02-48C8-843B-144A87E0AEE4}" destId="{C8157618-13FB-47E0-B215-A4924224362B}" srcOrd="0" destOrd="0" presId="urn:microsoft.com/office/officeart/2005/8/layout/vProcess5"/>
    <dgm:cxn modelId="{5DB036AE-280A-4C55-B31E-6B6C0ACF942D}" srcId="{E8A78F10-DD02-48C8-843B-144A87E0AEE4}" destId="{036C0AD9-1EDD-4701-97A3-1A2E67AD1602}" srcOrd="2" destOrd="0" parTransId="{4DE3F2DB-130B-439A-86A1-C1F958D45B99}" sibTransId="{27D01E35-93BB-4D75-BEDB-B0866A8DD782}"/>
    <dgm:cxn modelId="{C7EBF45D-B51C-4A15-8E80-A0D5E0096EFF}" type="presOf" srcId="{82772287-C0E2-4ED9-BC13-82803939F72D}" destId="{C8157618-13FB-47E0-B215-A4924224362B}" srcOrd="0" destOrd="4" presId="urn:microsoft.com/office/officeart/2005/8/layout/vProcess5"/>
    <dgm:cxn modelId="{F6385961-3519-487B-A899-4AE88AC19A26}" srcId="{0B9995A8-0456-4AA1-8A5C-7DB298C18280}" destId="{700BB331-4E12-499A-828F-687ECE956AE5}" srcOrd="3" destOrd="0" parTransId="{C843DD41-2BEE-4F60-A95D-C01DDCE58DE9}" sibTransId="{35C3232A-8275-48F8-9587-AE8B14DCAEF1}"/>
    <dgm:cxn modelId="{2F49BAB3-40D3-4D2D-A4F9-BE43DB5EE305}" srcId="{8C885AE6-D413-491B-904A-25C1E6D8A36B}" destId="{E8A78F10-DD02-48C8-843B-144A87E0AEE4}" srcOrd="0" destOrd="0" parTransId="{F8F1B7B1-A6CE-4AF7-885D-F61B3A30F502}" sibTransId="{8407ACA1-312D-4FD4-8FC7-8592C0D6EF8E}"/>
    <dgm:cxn modelId="{23AC32FD-B108-4B39-95C7-39B1018D6867}" type="presOf" srcId="{82772287-C0E2-4ED9-BC13-82803939F72D}" destId="{5E3BA8BB-9560-4E5F-A750-FDF6568F27AA}" srcOrd="1" destOrd="4" presId="urn:microsoft.com/office/officeart/2005/8/layout/vProcess5"/>
    <dgm:cxn modelId="{D815D8B6-96F6-47C7-96ED-72EDD7069941}" type="presOf" srcId="{B7153C7B-90A1-4DCC-B02D-70497CB3A5F9}" destId="{B7ADF338-D861-4C9D-B3DD-0362FD7AAF5B}" srcOrd="0" destOrd="2" presId="urn:microsoft.com/office/officeart/2005/8/layout/vProcess5"/>
    <dgm:cxn modelId="{F5CED0CF-A377-4C0B-9ABB-B74FF118CE92}" type="presOf" srcId="{D095793E-47DA-4B36-ABC2-19417B273D0C}" destId="{B7ADF338-D861-4C9D-B3DD-0362FD7AAF5B}" srcOrd="0" destOrd="3" presId="urn:microsoft.com/office/officeart/2005/8/layout/vProcess5"/>
    <dgm:cxn modelId="{F14327F3-4AF3-4E56-AE30-2D0060FD68B9}" srcId="{7DBC4709-E000-4EAB-955C-208E10E4E68F}" destId="{32C3A804-FD9D-43AB-A850-A756489B249C}" srcOrd="0" destOrd="0" parTransId="{142EBF54-AF3C-45D6-A557-A8C892088D3F}" sibTransId="{8F83CEF7-0695-4BE8-960B-CBA1C1849564}"/>
    <dgm:cxn modelId="{4A86FC02-30FA-4418-A4B3-FB887344A096}" srcId="{0B9995A8-0456-4AA1-8A5C-7DB298C18280}" destId="{B7153C7B-90A1-4DCC-B02D-70497CB3A5F9}" srcOrd="1" destOrd="0" parTransId="{C3624701-8924-4D7D-A4DD-78E657E8DE70}" sibTransId="{5B890A9D-C86D-4404-9841-0BB9BAAD898B}"/>
    <dgm:cxn modelId="{1B266BEF-28E2-4934-A4D6-F8831BECFEEA}" type="presOf" srcId="{0B9995A8-0456-4AA1-8A5C-7DB298C18280}" destId="{B7ADF338-D861-4C9D-B3DD-0362FD7AAF5B}" srcOrd="0" destOrd="0" presId="urn:microsoft.com/office/officeart/2005/8/layout/vProcess5"/>
    <dgm:cxn modelId="{C34DE647-E9AC-4553-A946-AA24DF35828A}" srcId="{61487559-A436-4640-8FC7-9026EB2AC037}" destId="{656FE422-E8D5-40FB-8A85-F5657650F2B4}" srcOrd="2" destOrd="0" parTransId="{FECD27EC-45D8-496C-8943-AFD679BD6761}" sibTransId="{4FEE1F27-4C72-438A-8A8B-434E48F93D83}"/>
    <dgm:cxn modelId="{1E5FFD98-9024-413D-8801-38CF73569A3B}" type="presOf" srcId="{036C0AD9-1EDD-4701-97A3-1A2E67AD1602}" destId="{C8157618-13FB-47E0-B215-A4924224362B}" srcOrd="0" destOrd="5" presId="urn:microsoft.com/office/officeart/2005/8/layout/vProcess5"/>
    <dgm:cxn modelId="{A1AE2CA9-47CF-4790-B0E6-8976166A2CAF}" type="presOf" srcId="{656FE422-E8D5-40FB-8A85-F5657650F2B4}" destId="{BC6207E3-7FE1-478A-A079-FDBDCE779377}" srcOrd="0" destOrd="3" presId="urn:microsoft.com/office/officeart/2005/8/layout/vProcess5"/>
    <dgm:cxn modelId="{2485758F-04F7-4898-A5AB-AE5A7BFD708E}" srcId="{E8A78F10-DD02-48C8-843B-144A87E0AEE4}" destId="{7DBC4709-E000-4EAB-955C-208E10E4E68F}" srcOrd="0" destOrd="0" parTransId="{8EF13DCE-80CC-4F5E-BA28-7EFE7E4017D7}" sibTransId="{DA9F1D75-EA85-46C6-B9E7-19E63E9CD8E9}"/>
    <dgm:cxn modelId="{97EF6694-B829-4102-A5BA-2CA4E74CDD6C}" type="presParOf" srcId="{0FF600C1-9459-493A-AC96-C069F010EC42}" destId="{A157D2F1-7A0C-44F1-A6E7-EB772ACAFCB0}" srcOrd="0" destOrd="0" presId="urn:microsoft.com/office/officeart/2005/8/layout/vProcess5"/>
    <dgm:cxn modelId="{F9C67513-3447-443D-9023-02A8A8637D90}" type="presParOf" srcId="{0FF600C1-9459-493A-AC96-C069F010EC42}" destId="{C8157618-13FB-47E0-B215-A4924224362B}" srcOrd="1" destOrd="0" presId="urn:microsoft.com/office/officeart/2005/8/layout/vProcess5"/>
    <dgm:cxn modelId="{22CCDE3C-95BB-4A7C-A83A-69D6AC1EFFCA}" type="presParOf" srcId="{0FF600C1-9459-493A-AC96-C069F010EC42}" destId="{B7ADF338-D861-4C9D-B3DD-0362FD7AAF5B}" srcOrd="2" destOrd="0" presId="urn:microsoft.com/office/officeart/2005/8/layout/vProcess5"/>
    <dgm:cxn modelId="{4B843D45-DFE1-4E97-9F31-905732832F58}" type="presParOf" srcId="{0FF600C1-9459-493A-AC96-C069F010EC42}" destId="{BC6207E3-7FE1-478A-A079-FDBDCE779377}" srcOrd="3" destOrd="0" presId="urn:microsoft.com/office/officeart/2005/8/layout/vProcess5"/>
    <dgm:cxn modelId="{FCAAD94C-4F6C-4D8B-BB99-14173F9ECCB1}" type="presParOf" srcId="{0FF600C1-9459-493A-AC96-C069F010EC42}" destId="{35C9F65D-E9BC-4584-BF25-E0D8696201CC}" srcOrd="4" destOrd="0" presId="urn:microsoft.com/office/officeart/2005/8/layout/vProcess5"/>
    <dgm:cxn modelId="{97E0EA96-F8DB-4FD8-AE2D-75E8D3486B01}" type="presParOf" srcId="{0FF600C1-9459-493A-AC96-C069F010EC42}" destId="{FB442F02-4BD0-4643-94B7-B78EB02E4C40}" srcOrd="5" destOrd="0" presId="urn:microsoft.com/office/officeart/2005/8/layout/vProcess5"/>
    <dgm:cxn modelId="{C1727441-B2B6-47E2-BAC5-FD01DB645160}" type="presParOf" srcId="{0FF600C1-9459-493A-AC96-C069F010EC42}" destId="{5E3BA8BB-9560-4E5F-A750-FDF6568F27AA}" srcOrd="6" destOrd="0" presId="urn:microsoft.com/office/officeart/2005/8/layout/vProcess5"/>
    <dgm:cxn modelId="{AA850BEE-1645-4255-A34D-6A47C98B2F08}" type="presParOf" srcId="{0FF600C1-9459-493A-AC96-C069F010EC42}" destId="{31E618A6-3521-4489-A0A7-566E619DA10B}" srcOrd="7" destOrd="0" presId="urn:microsoft.com/office/officeart/2005/8/layout/vProcess5"/>
    <dgm:cxn modelId="{81617037-80C0-473F-825E-260C1329F5B5}" type="presParOf" srcId="{0FF600C1-9459-493A-AC96-C069F010EC42}" destId="{5D27B7C1-5FB5-4AEA-B766-CE9A194FE3B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157618-13FB-47E0-B215-A4924224362B}">
      <dsp:nvSpPr>
        <dsp:cNvPr id="0" name=""/>
        <dsp:cNvSpPr/>
      </dsp:nvSpPr>
      <dsp:spPr>
        <a:xfrm>
          <a:off x="131136" y="-59578"/>
          <a:ext cx="7319094" cy="1955625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800" b="1" kern="1200" dirty="0" smtClean="0">
              <a:solidFill>
                <a:schemeClr val="tx1"/>
              </a:solidFill>
            </a:rPr>
            <a:t>Complete</a:t>
          </a:r>
          <a:endParaRPr lang="en-IE" sz="18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chemeClr val="tx1"/>
              </a:solidFill>
            </a:rPr>
            <a:t>15 videos completed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chemeClr val="tx1"/>
              </a:solidFill>
            </a:rPr>
            <a:t>5 Videos used in surgical laboratory course 2016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chemeClr val="tx1"/>
              </a:solidFill>
            </a:rPr>
            <a:t>&gt;150 still images archived 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chemeClr val="tx1"/>
              </a:solidFill>
            </a:rPr>
            <a:t>Use in pre-clinical laboratory course 2015-2016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chemeClr val="tx1"/>
              </a:solidFill>
            </a:rPr>
            <a:t>Collaborative video (Paediatric Dentistry)</a:t>
          </a:r>
        </a:p>
      </dsp:txBody>
      <dsp:txXfrm>
        <a:off x="188414" y="-2300"/>
        <a:ext cx="5418653" cy="1841069"/>
      </dsp:txXfrm>
    </dsp:sp>
    <dsp:sp modelId="{B7ADF338-D861-4C9D-B3DD-0362FD7AAF5B}">
      <dsp:nvSpPr>
        <dsp:cNvPr id="0" name=""/>
        <dsp:cNvSpPr/>
      </dsp:nvSpPr>
      <dsp:spPr>
        <a:xfrm>
          <a:off x="419185" y="1884642"/>
          <a:ext cx="7478773" cy="2061811"/>
        </a:xfrm>
        <a:prstGeom prst="roundRect">
          <a:avLst>
            <a:gd name="adj" fmla="val 10000"/>
          </a:avLst>
        </a:prstGeom>
        <a:solidFill>
          <a:schemeClr val="accent6">
            <a:lumMod val="75000"/>
            <a:alpha val="79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800" b="1" kern="1200" dirty="0" smtClean="0">
              <a:solidFill>
                <a:schemeClr val="tx1"/>
              </a:solidFill>
            </a:rPr>
            <a:t>In Progress</a:t>
          </a:r>
          <a:endParaRPr lang="en-IE" sz="18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rgbClr val="000000"/>
              </a:solidFill>
            </a:rPr>
            <a:t>Creation of voiceover tracks</a:t>
          </a:r>
          <a:endParaRPr lang="en-IE" sz="1800" kern="1200" dirty="0">
            <a:solidFill>
              <a:srgbClr val="00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rgbClr val="000000"/>
              </a:solidFill>
            </a:rPr>
            <a:t>Integration of videos : Pre-clinical laboratory course – Michelmas 2016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rgbClr val="000000"/>
              </a:solidFill>
            </a:rPr>
            <a:t>Online video library  - Michelmas 2016</a:t>
          </a:r>
          <a:endParaRPr lang="en-IE" sz="1800" kern="1200" dirty="0">
            <a:solidFill>
              <a:srgbClr val="00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rgbClr val="000000"/>
              </a:solidFill>
            </a:rPr>
            <a:t>12 additional videos at editing stage</a:t>
          </a:r>
        </a:p>
      </dsp:txBody>
      <dsp:txXfrm>
        <a:off x="479573" y="1945030"/>
        <a:ext cx="5535782" cy="1941035"/>
      </dsp:txXfrm>
    </dsp:sp>
    <dsp:sp modelId="{BC6207E3-7FE1-478A-A079-FDBDCE779377}">
      <dsp:nvSpPr>
        <dsp:cNvPr id="0" name=""/>
        <dsp:cNvSpPr/>
      </dsp:nvSpPr>
      <dsp:spPr>
        <a:xfrm>
          <a:off x="672941" y="3972871"/>
          <a:ext cx="7762417" cy="1697620"/>
        </a:xfrm>
        <a:prstGeom prst="roundRect">
          <a:avLst>
            <a:gd name="adj" fmla="val 10000"/>
          </a:avLst>
        </a:prstGeom>
        <a:solidFill>
          <a:srgbClr val="C00000">
            <a:alpha val="76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E" sz="1800" b="1" kern="1200" dirty="0" smtClean="0">
              <a:solidFill>
                <a:schemeClr val="tx1"/>
              </a:solidFill>
            </a:rPr>
            <a:t>Future Plans (Academic Year 2016-2017)</a:t>
          </a:r>
          <a:endParaRPr lang="en-IE" sz="18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rgbClr val="000000"/>
              </a:solidFill>
            </a:rPr>
            <a:t>Patient  based – recordings (Clinical application) </a:t>
          </a:r>
          <a:endParaRPr lang="en-IE" sz="1800" kern="1200" dirty="0">
            <a:solidFill>
              <a:srgbClr val="00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rgbClr val="000000"/>
              </a:solidFill>
            </a:rPr>
            <a:t>Outcomes assessment (Course-level/Student-level)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IE" sz="1800" kern="1200" dirty="0" smtClean="0">
              <a:solidFill>
                <a:srgbClr val="000000"/>
              </a:solidFill>
            </a:rPr>
            <a:t>Opportunities for dissemination</a:t>
          </a:r>
        </a:p>
      </dsp:txBody>
      <dsp:txXfrm>
        <a:off x="722663" y="4022593"/>
        <a:ext cx="5771648" cy="1598176"/>
      </dsp:txXfrm>
    </dsp:sp>
    <dsp:sp modelId="{35C9F65D-E9BC-4584-BF25-E0D8696201CC}">
      <dsp:nvSpPr>
        <dsp:cNvPr id="0" name=""/>
        <dsp:cNvSpPr/>
      </dsp:nvSpPr>
      <dsp:spPr>
        <a:xfrm>
          <a:off x="5885704" y="1351863"/>
          <a:ext cx="1103453" cy="110345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3600" kern="1200"/>
        </a:p>
      </dsp:txBody>
      <dsp:txXfrm>
        <a:off x="6133981" y="1351863"/>
        <a:ext cx="606899" cy="830348"/>
      </dsp:txXfrm>
    </dsp:sp>
    <dsp:sp modelId="{FB442F02-4BD0-4643-94B7-B78EB02E4C40}">
      <dsp:nvSpPr>
        <dsp:cNvPr id="0" name=""/>
        <dsp:cNvSpPr/>
      </dsp:nvSpPr>
      <dsp:spPr>
        <a:xfrm>
          <a:off x="6512174" y="3321103"/>
          <a:ext cx="1103453" cy="110345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E" sz="3600" kern="1200"/>
        </a:p>
      </dsp:txBody>
      <dsp:txXfrm>
        <a:off x="6760451" y="3321103"/>
        <a:ext cx="606899" cy="830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46C1F-9BCF-48CC-9296-55231CEF5761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F1B395-25EE-4CB6-B2C5-0EB10179B58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4761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Target audience: </a:t>
            </a:r>
            <a:endParaRPr lang="en-IE" dirty="0" smtClean="0"/>
          </a:p>
          <a:p>
            <a:pPr lvl="1"/>
            <a:r>
              <a:rPr lang="en-US" dirty="0" smtClean="0"/>
              <a:t>Dental students, dental hygiene students: For learning.</a:t>
            </a:r>
            <a:endParaRPr lang="en-IE" dirty="0" smtClean="0"/>
          </a:p>
          <a:p>
            <a:pPr lvl="1"/>
            <a:r>
              <a:rPr lang="en-US" dirty="0" smtClean="0"/>
              <a:t>Full-time/Part-time faculty: For course content/development of materials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videos, each addressing one aspect of clinical assessment/treatment</a:t>
            </a:r>
          </a:p>
          <a:p>
            <a:pPr lvl="1"/>
            <a:endParaRPr lang="en-IE" dirty="0" smtClean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1B395-25EE-4CB6-B2C5-0EB10179B581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02088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 err="1" smtClean="0"/>
              <a:t>CompleteGeneration</a:t>
            </a:r>
            <a:r>
              <a:rPr lang="en-IE" dirty="0" smtClean="0"/>
              <a:t> of high quality educational materials: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 smtClean="0"/>
              <a:t>Additional recordingsRecordings of procedural set-ups (Clinical preparation &amp; safety)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1B395-25EE-4CB6-B2C5-0EB10179B581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58320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E" dirty="0" smtClean="0"/>
              <a:t>Economies of scale – expertise required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1B395-25EE-4CB6-B2C5-0EB10179B581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99835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89294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10144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77662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05150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54699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04931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84545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46794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00904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76732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46019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3997D-2F35-41CB-99ED-00F072724C8A}" type="datetimeFigureOut">
              <a:rPr lang="en-IE" smtClean="0"/>
              <a:t>22/06/2016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B079F-1273-4B3D-995C-01A9E150137F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98627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E" sz="3200" dirty="0" smtClean="0"/>
              <a:t>Multimedia Resource for Dental Professionals</a:t>
            </a:r>
            <a:endParaRPr lang="en-IE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IE" dirty="0" smtClean="0"/>
              <a:t>Dean’s Award for Innovation in Teaching</a:t>
            </a:r>
          </a:p>
          <a:p>
            <a:endParaRPr lang="en-IE" dirty="0" smtClean="0"/>
          </a:p>
          <a:p>
            <a:r>
              <a:rPr lang="en-IE" dirty="0" smtClean="0"/>
              <a:t>Peter Harrison</a:t>
            </a:r>
          </a:p>
          <a:p>
            <a:r>
              <a:rPr lang="en-IE" dirty="0" smtClean="0"/>
              <a:t>School of Dental Science</a:t>
            </a:r>
            <a:endParaRPr lang="en-I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204804"/>
            <a:ext cx="821395" cy="13253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4804"/>
            <a:ext cx="3114668" cy="107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37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634082"/>
          </a:xfrm>
        </p:spPr>
        <p:txBody>
          <a:bodyPr>
            <a:noAutofit/>
          </a:bodyPr>
          <a:lstStyle/>
          <a:p>
            <a:r>
              <a:rPr lang="en-US" sz="4000" dirty="0" smtClean="0"/>
              <a:t>References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32855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AutoNum type="arabicPeriod"/>
            </a:pPr>
            <a:r>
              <a:rPr lang="en-US" sz="2600" dirty="0" smtClean="0"/>
              <a:t>Farooq I, Al- </a:t>
            </a:r>
            <a:r>
              <a:rPr lang="en-US" sz="2600" dirty="0" err="1" smtClean="0"/>
              <a:t>Jandan</a:t>
            </a:r>
            <a:r>
              <a:rPr lang="en-US" sz="2600" dirty="0" smtClean="0"/>
              <a:t> BA. Effect of video triggering during conventional lectures on final grades of dental students in an oral biology course: a two-year retrospective study. </a:t>
            </a:r>
            <a:r>
              <a:rPr lang="en-US" sz="2600" dirty="0"/>
              <a:t>J Dent Educ (2015); 79: </a:t>
            </a:r>
            <a:r>
              <a:rPr lang="en-US" sz="2600" dirty="0" smtClean="0"/>
              <a:t>1467-1470</a:t>
            </a:r>
          </a:p>
          <a:p>
            <a:pPr marL="514350" indent="-514350">
              <a:buAutoNum type="arabicPeriod"/>
            </a:pPr>
            <a:r>
              <a:rPr lang="en-US" sz="2600" dirty="0" smtClean="0"/>
              <a:t>Weaver JM, Lu M, McCloskey KL </a:t>
            </a:r>
            <a:r>
              <a:rPr lang="en-US" sz="2600" i="1" dirty="0" smtClean="0"/>
              <a:t>et al. </a:t>
            </a:r>
            <a:r>
              <a:rPr lang="en-US" sz="2600" dirty="0" smtClean="0"/>
              <a:t>Digital multimedia instruction enhances teaching oral and maxillofacial suturing. J Calif Dent Assoc (2009); 37: 859-862</a:t>
            </a:r>
          </a:p>
          <a:p>
            <a:pPr marL="514350" indent="-514350">
              <a:buAutoNum type="arabicPeriod"/>
            </a:pPr>
            <a:r>
              <a:rPr lang="en-US" sz="2600" dirty="0" smtClean="0"/>
              <a:t>Patel SA, Barros JA, Clark CM </a:t>
            </a:r>
            <a:r>
              <a:rPr lang="en-US" sz="2600" i="1" dirty="0"/>
              <a:t>et al. </a:t>
            </a:r>
            <a:r>
              <a:rPr lang="en-US" sz="2600" dirty="0" smtClean="0"/>
              <a:t>Impact of technique-specific operative videos on first-year dental students’ performance of restorative procedures. J Dent Educ</a:t>
            </a:r>
            <a:r>
              <a:rPr lang="en-US" sz="2600" dirty="0"/>
              <a:t> </a:t>
            </a:r>
            <a:r>
              <a:rPr lang="en-US" sz="2600" dirty="0" smtClean="0"/>
              <a:t>(2015); 79: 1101-1107</a:t>
            </a:r>
          </a:p>
          <a:p>
            <a:pPr marL="514350" indent="-514350">
              <a:buAutoNum type="arabicPeriod"/>
            </a:pPr>
            <a:r>
              <a:rPr lang="en-US" sz="2600" dirty="0" smtClean="0"/>
              <a:t>Smith W, Rafeek R, Marchan S, Paryag A. The use of video-clips as a teaching aide. Eur J Dent Educ (2012); 16: 91-96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US" sz="2600" dirty="0" smtClean="0"/>
              <a:t>Ramlogan S, Raman V, Sweet J. A comparison of two forms of teaching instruction: video Vs live lecture for education in clinical periodontology. </a:t>
            </a:r>
            <a:r>
              <a:rPr lang="en-US" sz="2600" dirty="0"/>
              <a:t>Eur J Dent Educ (</a:t>
            </a:r>
            <a:r>
              <a:rPr lang="en-US" sz="2600" dirty="0" smtClean="0"/>
              <a:t>2014)</a:t>
            </a:r>
            <a:r>
              <a:rPr lang="en-US" sz="2600" dirty="0"/>
              <a:t>; </a:t>
            </a:r>
            <a:r>
              <a:rPr lang="en-US" sz="2600" dirty="0" smtClean="0"/>
              <a:t>18: 31-38</a:t>
            </a:r>
            <a:endParaRPr lang="en-US" sz="2600" dirty="0"/>
          </a:p>
          <a:p>
            <a:pPr marL="514350" indent="-514350">
              <a:buAutoNum type="arabicPeriod"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463312" y="6581001"/>
            <a:ext cx="36806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IE" sz="1200" dirty="0" smtClean="0"/>
              <a:t>Multimedia Resource for Dental Professionals - Harrison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77598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Thank You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6188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IE" dirty="0" smtClean="0"/>
              <a:t>Objective of project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7" y="1124744"/>
            <a:ext cx="8424936" cy="1612775"/>
          </a:xfrm>
        </p:spPr>
        <p:txBody>
          <a:bodyPr>
            <a:normAutofit fontScale="85000" lnSpcReduction="10000"/>
          </a:bodyPr>
          <a:lstStyle/>
          <a:p>
            <a:r>
              <a:rPr lang="en-US" sz="2800" dirty="0" smtClean="0"/>
              <a:t>Create multimedia </a:t>
            </a:r>
            <a:r>
              <a:rPr lang="en-US" sz="2800" dirty="0"/>
              <a:t>resource for training dental professionals relating to </a:t>
            </a:r>
            <a:r>
              <a:rPr lang="en-US" sz="2800" dirty="0" smtClean="0"/>
              <a:t>diagnosis &amp; treatment </a:t>
            </a:r>
            <a:r>
              <a:rPr lang="en-US" sz="2800" dirty="0"/>
              <a:t>of periodontal </a:t>
            </a:r>
            <a:r>
              <a:rPr lang="en-US" sz="2800" dirty="0" smtClean="0"/>
              <a:t>disease</a:t>
            </a:r>
          </a:p>
          <a:p>
            <a:pPr lvl="1"/>
            <a:r>
              <a:rPr lang="en-US" sz="2000" dirty="0" smtClean="0"/>
              <a:t>Instructional digital videos</a:t>
            </a:r>
          </a:p>
          <a:p>
            <a:pPr lvl="1"/>
            <a:r>
              <a:rPr lang="en-US" sz="2000" dirty="0" smtClean="0"/>
              <a:t>Accessible learning resource</a:t>
            </a:r>
            <a:endParaRPr lang="en-IE" dirty="0"/>
          </a:p>
        </p:txBody>
      </p:sp>
      <p:sp>
        <p:nvSpPr>
          <p:cNvPr id="4" name="TextBox 3"/>
          <p:cNvSpPr txBox="1"/>
          <p:nvPr/>
        </p:nvSpPr>
        <p:spPr>
          <a:xfrm>
            <a:off x="5463312" y="6581001"/>
            <a:ext cx="36806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IE" sz="1200" dirty="0" smtClean="0"/>
              <a:t>Multimedia Resource for Dental Professionals - Harrison</a:t>
            </a:r>
            <a:endParaRPr lang="en-IE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9565" y="3506753"/>
            <a:ext cx="2239243" cy="18142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67324" y="3505320"/>
            <a:ext cx="2257769" cy="181709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85662" y="3480896"/>
            <a:ext cx="2239242" cy="186594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885164" y="5547892"/>
            <a:ext cx="180201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Educators:</a:t>
            </a:r>
          </a:p>
          <a:p>
            <a:r>
              <a:rPr lang="en-IE" sz="1400" dirty="0" smtClean="0"/>
              <a:t>Teaching Resource</a:t>
            </a:r>
            <a:endParaRPr lang="en-IE" sz="1400" dirty="0"/>
          </a:p>
          <a:p>
            <a:endParaRPr lang="en-IE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68806" y="3509307"/>
            <a:ext cx="2248506" cy="17998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06254" y="5547892"/>
            <a:ext cx="19334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Classroom/Laboratory:</a:t>
            </a:r>
          </a:p>
          <a:p>
            <a:r>
              <a:rPr lang="en-IE" sz="1400" dirty="0" smtClean="0"/>
              <a:t>Pre-clinical skills </a:t>
            </a:r>
          </a:p>
          <a:p>
            <a:r>
              <a:rPr lang="en-IE" sz="1400" dirty="0" smtClean="0"/>
              <a:t>training</a:t>
            </a:r>
            <a:endParaRPr lang="en-IE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2580016" y="5547892"/>
            <a:ext cx="20047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400" b="1" dirty="0" smtClean="0"/>
              <a:t>Library/Home:</a:t>
            </a:r>
          </a:p>
          <a:p>
            <a:r>
              <a:rPr lang="en-IE" sz="1400" dirty="0" smtClean="0"/>
              <a:t>Reinforcement of key concepts</a:t>
            </a:r>
            <a:endParaRPr lang="en-IE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4781845" y="5547892"/>
            <a:ext cx="168603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b="1" dirty="0" smtClean="0"/>
              <a:t>Clinical preparation:</a:t>
            </a:r>
          </a:p>
          <a:p>
            <a:r>
              <a:rPr lang="en-IE" sz="1400" dirty="0" smtClean="0"/>
              <a:t>Revision</a:t>
            </a:r>
          </a:p>
          <a:p>
            <a:r>
              <a:rPr lang="en-IE" sz="1400" dirty="0" smtClean="0"/>
              <a:t>Practical application</a:t>
            </a:r>
            <a:endParaRPr lang="en-IE" sz="1400" dirty="0"/>
          </a:p>
        </p:txBody>
      </p:sp>
    </p:spTree>
    <p:extLst>
      <p:ext uri="{BB962C8B-B14F-4D97-AF65-F5344CB8AC3E}">
        <p14:creationId xmlns:p14="http://schemas.microsoft.com/office/powerpoint/2010/main" val="363713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78098"/>
          </a:xfrm>
        </p:spPr>
        <p:txBody>
          <a:bodyPr>
            <a:normAutofit/>
          </a:bodyPr>
          <a:lstStyle/>
          <a:p>
            <a:r>
              <a:rPr lang="en-IE" sz="4000" dirty="0" smtClean="0"/>
              <a:t>Use of videos in dental education</a:t>
            </a:r>
            <a:endParaRPr lang="en-I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492941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IE" b="1" u="sng" dirty="0" smtClean="0"/>
              <a:t>As adjunct to standard teaching method</a:t>
            </a:r>
          </a:p>
          <a:p>
            <a:endParaRPr lang="en-IE" dirty="0" smtClean="0"/>
          </a:p>
          <a:p>
            <a:r>
              <a:rPr lang="en-IE" dirty="0" smtClean="0"/>
              <a:t>Oral biology: Video triggers associated with improved exam performance Vs lecture alone</a:t>
            </a:r>
            <a:r>
              <a:rPr lang="en-IE" baseline="30000" dirty="0" smtClean="0"/>
              <a:t>1</a:t>
            </a:r>
          </a:p>
          <a:p>
            <a:r>
              <a:rPr lang="en-IE" dirty="0" smtClean="0"/>
              <a:t>Dental suturing: DVD improved performance vs written materials alone</a:t>
            </a:r>
            <a:r>
              <a:rPr lang="en-IE" baseline="30000" dirty="0" smtClean="0"/>
              <a:t>2</a:t>
            </a:r>
          </a:p>
          <a:p>
            <a:r>
              <a:rPr lang="en-IE" dirty="0" smtClean="0"/>
              <a:t>Tooth preparation: videos improved ability to self-assess technical performance</a:t>
            </a:r>
            <a:r>
              <a:rPr lang="en-IE" baseline="30000" dirty="0" smtClean="0"/>
              <a:t>3</a:t>
            </a:r>
            <a:endParaRPr lang="en-IE" dirty="0" smtClean="0"/>
          </a:p>
          <a:p>
            <a:endParaRPr lang="en-IE" dirty="0" smtClean="0"/>
          </a:p>
          <a:p>
            <a:pPr marL="0" indent="0">
              <a:buNone/>
            </a:pPr>
            <a:r>
              <a:rPr lang="en-IE" b="1" u="sng" dirty="0" smtClean="0"/>
              <a:t>Comparison to live demonstration</a:t>
            </a:r>
          </a:p>
          <a:p>
            <a:endParaRPr lang="en-IE" dirty="0" smtClean="0"/>
          </a:p>
          <a:p>
            <a:r>
              <a:rPr lang="en-IE" dirty="0" smtClean="0"/>
              <a:t>Tooth preparation: students preferred DVD video clips for learning. Many watched DVDs at home but indicated preference for materials to be made available online</a:t>
            </a:r>
            <a:r>
              <a:rPr lang="en-IE" baseline="30000" dirty="0" smtClean="0"/>
              <a:t>4</a:t>
            </a:r>
            <a:endParaRPr lang="en-IE" dirty="0" smtClean="0"/>
          </a:p>
          <a:p>
            <a:endParaRPr lang="en-IE" dirty="0" smtClean="0"/>
          </a:p>
          <a:p>
            <a:pPr marL="0" indent="0">
              <a:buNone/>
            </a:pPr>
            <a:r>
              <a:rPr lang="en-IE" b="1" u="sng" dirty="0" smtClean="0"/>
              <a:t>As sole teaching method</a:t>
            </a:r>
            <a:endParaRPr lang="en-IE" b="1" u="sng" dirty="0"/>
          </a:p>
          <a:p>
            <a:endParaRPr lang="en-IE" dirty="0" smtClean="0"/>
          </a:p>
          <a:p>
            <a:r>
              <a:rPr lang="en-IE" dirty="0" smtClean="0"/>
              <a:t>Clinical periodontology: video alone Vs live lecture</a:t>
            </a:r>
            <a:r>
              <a:rPr lang="en-IE" baseline="30000" dirty="0"/>
              <a:t>5</a:t>
            </a:r>
            <a:endParaRPr lang="en-IE" dirty="0" smtClean="0"/>
          </a:p>
          <a:p>
            <a:pPr lvl="1"/>
            <a:r>
              <a:rPr lang="en-IE" dirty="0" smtClean="0"/>
              <a:t>All students deemed clinically competent via simple checklist</a:t>
            </a:r>
          </a:p>
          <a:p>
            <a:pPr lvl="1"/>
            <a:r>
              <a:rPr lang="en-IE" dirty="0" smtClean="0"/>
              <a:t>Students attending lecture had improved outcomes on in-depth assessment</a:t>
            </a:r>
          </a:p>
          <a:p>
            <a:pPr lvl="1"/>
            <a:r>
              <a:rPr lang="en-IE" dirty="0" smtClean="0"/>
              <a:t>Students indicated preference for video Vs lectures as sole method but 97% indicated highest preference for combination of video + lecture</a:t>
            </a:r>
          </a:p>
          <a:p>
            <a:pPr marL="0" indent="0">
              <a:buNone/>
            </a:pPr>
            <a:endParaRPr lang="en-IE" dirty="0"/>
          </a:p>
        </p:txBody>
      </p:sp>
      <p:sp>
        <p:nvSpPr>
          <p:cNvPr id="4" name="TextBox 3"/>
          <p:cNvSpPr txBox="1"/>
          <p:nvPr/>
        </p:nvSpPr>
        <p:spPr>
          <a:xfrm>
            <a:off x="5463312" y="6608385"/>
            <a:ext cx="36806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IE" sz="1200" dirty="0" smtClean="0"/>
              <a:t>Multimedia Resource for Dental Professionals - Harrison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325157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Innovation</a:t>
            </a:r>
            <a:endParaRPr lang="en-US" sz="4000" dirty="0"/>
          </a:p>
        </p:txBody>
      </p:sp>
      <p:pic>
        <p:nvPicPr>
          <p:cNvPr id="4" name="Content Placeholder 3" descr="Lightning bolt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" r="170"/>
          <a:stretch/>
        </p:blipFill>
        <p:spPr>
          <a:xfrm>
            <a:off x="827584" y="1196752"/>
            <a:ext cx="7858978" cy="5244976"/>
          </a:xfrm>
        </p:spPr>
      </p:pic>
      <p:sp>
        <p:nvSpPr>
          <p:cNvPr id="5" name="TextBox 4"/>
          <p:cNvSpPr txBox="1"/>
          <p:nvPr/>
        </p:nvSpPr>
        <p:spPr>
          <a:xfrm>
            <a:off x="6353924" y="2348880"/>
            <a:ext cx="930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Visual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22440" y="1772816"/>
            <a:ext cx="31085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2"/>
                </a:solidFill>
              </a:rPr>
              <a:t>Usable “New” </a:t>
            </a:r>
            <a:r>
              <a:rPr lang="en-US" sz="2400" dirty="0" smtClean="0">
                <a:solidFill>
                  <a:schemeClr val="bg2"/>
                </a:solidFill>
              </a:rPr>
              <a:t>modality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42520" y="292494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Efficient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63874" y="4149080"/>
            <a:ext cx="1510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Adaptable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00565" y="4725144"/>
            <a:ext cx="1476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Flexible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42520" y="3547326"/>
            <a:ext cx="1523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Relevant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70512" y="5301208"/>
            <a:ext cx="16968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/>
                </a:solidFill>
              </a:rPr>
              <a:t>Calibrates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463312" y="6581001"/>
            <a:ext cx="36806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IE" sz="1200" dirty="0" smtClean="0"/>
              <a:t>Multimedia Resource for Dental Professionals - Harrison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138032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63272" cy="706090"/>
          </a:xfrm>
        </p:spPr>
        <p:txBody>
          <a:bodyPr>
            <a:normAutofit fontScale="90000"/>
          </a:bodyPr>
          <a:lstStyle/>
          <a:p>
            <a:r>
              <a:rPr lang="en-IE" dirty="0"/>
              <a:t>“A lot done, more to do”</a:t>
            </a: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809527666"/>
              </p:ext>
            </p:extLst>
          </p:nvPr>
        </p:nvGraphicFramePr>
        <p:xfrm>
          <a:off x="120369" y="896283"/>
          <a:ext cx="8352928" cy="5658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463312" y="6581001"/>
            <a:ext cx="36806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IE" sz="1200" dirty="0" smtClean="0"/>
              <a:t>Multimedia Resource for Dental Professionals - Harrison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259311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IE" dirty="0" smtClean="0"/>
              <a:t>Image file</a:t>
            </a:r>
            <a:endParaRPr lang="en-I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65033"/>
            <a:ext cx="5904656" cy="4526436"/>
          </a:xfrm>
        </p:spPr>
      </p:pic>
      <p:sp>
        <p:nvSpPr>
          <p:cNvPr id="3" name="TextBox 2"/>
          <p:cNvSpPr txBox="1"/>
          <p:nvPr/>
        </p:nvSpPr>
        <p:spPr>
          <a:xfrm>
            <a:off x="827584" y="908719"/>
            <a:ext cx="6912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E" dirty="0" smtClean="0"/>
              <a:t>Educators’ resource: Use in didactic teaching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E" dirty="0" smtClean="0"/>
              <a:t>Ensure calibration among faculty/student practitioners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IE" dirty="0"/>
              <a:t>S</a:t>
            </a:r>
            <a:r>
              <a:rPr lang="en-IE" dirty="0" smtClean="0"/>
              <a:t>tudy resource for self-directed learning</a:t>
            </a:r>
          </a:p>
          <a:p>
            <a:endParaRPr lang="en-IE" dirty="0"/>
          </a:p>
        </p:txBody>
      </p:sp>
      <p:sp>
        <p:nvSpPr>
          <p:cNvPr id="5" name="TextBox 4"/>
          <p:cNvSpPr txBox="1"/>
          <p:nvPr/>
        </p:nvSpPr>
        <p:spPr>
          <a:xfrm>
            <a:off x="5463312" y="6581001"/>
            <a:ext cx="36806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IE" sz="1200" dirty="0" smtClean="0"/>
              <a:t>Multimedia Resource for Dental Professionals - Harrison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338598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IE" sz="4000" dirty="0" smtClean="0"/>
              <a:t>Video: Tooth mobility</a:t>
            </a:r>
            <a:endParaRPr lang="en-IE" sz="4000" dirty="0"/>
          </a:p>
        </p:txBody>
      </p:sp>
      <p:pic>
        <p:nvPicPr>
          <p:cNvPr id="7" name="Tooth Mobility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5616" y="1340768"/>
            <a:ext cx="6844093" cy="4917497"/>
          </a:xfrm>
        </p:spPr>
      </p:pic>
      <p:sp>
        <p:nvSpPr>
          <p:cNvPr id="5" name="TextBox 4"/>
          <p:cNvSpPr txBox="1"/>
          <p:nvPr/>
        </p:nvSpPr>
        <p:spPr>
          <a:xfrm>
            <a:off x="5463312" y="6581001"/>
            <a:ext cx="36806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IE" sz="1200" dirty="0" smtClean="0"/>
              <a:t>Multimedia Resource for Dental Professionals - Harrison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343931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107504" y="1628838"/>
            <a:ext cx="4077070" cy="5112568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IE" sz="3800" b="1" dirty="0" smtClean="0"/>
              <a:t>Sustainability</a:t>
            </a:r>
          </a:p>
          <a:p>
            <a:endParaRPr lang="en-IE" dirty="0" smtClean="0"/>
          </a:p>
          <a:p>
            <a:r>
              <a:rPr lang="en-IE" dirty="0" smtClean="0">
                <a:solidFill>
                  <a:schemeClr val="tx2"/>
                </a:solidFill>
              </a:rPr>
              <a:t>Positive outcome Year 1</a:t>
            </a:r>
          </a:p>
          <a:p>
            <a:pPr lvl="1"/>
            <a:r>
              <a:rPr lang="en-IE" dirty="0" smtClean="0"/>
              <a:t>Resource creation</a:t>
            </a:r>
          </a:p>
          <a:p>
            <a:pPr lvl="1"/>
            <a:r>
              <a:rPr lang="en-IE" dirty="0" smtClean="0"/>
              <a:t>Interest among colleagues</a:t>
            </a:r>
          </a:p>
          <a:p>
            <a:pPr marL="0" indent="0">
              <a:buNone/>
            </a:pPr>
            <a:endParaRPr lang="en-IE" dirty="0" smtClean="0"/>
          </a:p>
          <a:p>
            <a:r>
              <a:rPr lang="en-IE" dirty="0" smtClean="0">
                <a:solidFill>
                  <a:schemeClr val="tx2"/>
                </a:solidFill>
              </a:rPr>
              <a:t>Integration </a:t>
            </a:r>
          </a:p>
          <a:p>
            <a:pPr lvl="1"/>
            <a:r>
              <a:rPr lang="en-IE" dirty="0" smtClean="0"/>
              <a:t>Embedded in </a:t>
            </a:r>
            <a:r>
              <a:rPr lang="en-IE" dirty="0"/>
              <a:t>didactic </a:t>
            </a:r>
            <a:r>
              <a:rPr lang="en-IE" dirty="0" smtClean="0"/>
              <a:t>course materials from 2016</a:t>
            </a:r>
          </a:p>
          <a:p>
            <a:endParaRPr lang="en-IE" dirty="0" smtClean="0"/>
          </a:p>
          <a:p>
            <a:r>
              <a:rPr lang="en-IE" dirty="0" smtClean="0">
                <a:solidFill>
                  <a:schemeClr val="tx2"/>
                </a:solidFill>
              </a:rPr>
              <a:t>Durability</a:t>
            </a:r>
          </a:p>
          <a:p>
            <a:pPr lvl="1"/>
            <a:r>
              <a:rPr lang="en-IE" dirty="0"/>
              <a:t>F</a:t>
            </a:r>
            <a:r>
              <a:rPr lang="en-IE" dirty="0" smtClean="0"/>
              <a:t>ormat</a:t>
            </a:r>
            <a:endParaRPr lang="en-IE" dirty="0"/>
          </a:p>
          <a:p>
            <a:pPr lvl="1"/>
            <a:r>
              <a:rPr lang="en-IE" dirty="0" smtClean="0"/>
              <a:t>Subject matter</a:t>
            </a:r>
            <a:endParaRPr lang="en-IE" dirty="0"/>
          </a:p>
          <a:p>
            <a:endParaRPr lang="en-IE" dirty="0" smtClean="0"/>
          </a:p>
          <a:p>
            <a:r>
              <a:rPr lang="en-IE" dirty="0" smtClean="0">
                <a:solidFill>
                  <a:schemeClr val="tx2"/>
                </a:solidFill>
              </a:rPr>
              <a:t>Future-proof</a:t>
            </a:r>
          </a:p>
          <a:p>
            <a:pPr lvl="1"/>
            <a:r>
              <a:rPr lang="en-IE" dirty="0" smtClean="0"/>
              <a:t>“Hardware” acquired</a:t>
            </a:r>
          </a:p>
          <a:p>
            <a:pPr lvl="1"/>
            <a:r>
              <a:rPr lang="en-IE" dirty="0" smtClean="0"/>
              <a:t>Materials for further content creation</a:t>
            </a:r>
            <a:endParaRPr lang="en-IE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283968" y="1628800"/>
            <a:ext cx="4608512" cy="504056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IE" sz="3800" b="1" dirty="0" smtClean="0"/>
              <a:t>Challenges</a:t>
            </a:r>
          </a:p>
          <a:p>
            <a:endParaRPr lang="en-IE" dirty="0" smtClean="0"/>
          </a:p>
          <a:p>
            <a:r>
              <a:rPr lang="en-IE" dirty="0" smtClean="0">
                <a:solidFill>
                  <a:schemeClr val="tx2"/>
                </a:solidFill>
              </a:rPr>
              <a:t>Faculty Expertise</a:t>
            </a:r>
          </a:p>
          <a:p>
            <a:pPr lvl="1"/>
            <a:r>
              <a:rPr lang="en-IE" dirty="0" smtClean="0"/>
              <a:t>Economies of scale</a:t>
            </a:r>
          </a:p>
          <a:p>
            <a:pPr lvl="1"/>
            <a:r>
              <a:rPr lang="en-IE" dirty="0" smtClean="0"/>
              <a:t>Video editing services</a:t>
            </a:r>
          </a:p>
          <a:p>
            <a:pPr marL="0" indent="0">
              <a:buNone/>
            </a:pPr>
            <a:endParaRPr lang="en-IE" dirty="0" smtClean="0"/>
          </a:p>
          <a:p>
            <a:r>
              <a:rPr lang="en-IE" dirty="0" smtClean="0">
                <a:solidFill>
                  <a:schemeClr val="tx2"/>
                </a:solidFill>
              </a:rPr>
              <a:t>Professionalism</a:t>
            </a:r>
          </a:p>
          <a:p>
            <a:pPr lvl="1"/>
            <a:r>
              <a:rPr lang="en-IE" dirty="0" smtClean="0"/>
              <a:t>Acceptable quality for wider dissemination?</a:t>
            </a:r>
          </a:p>
          <a:p>
            <a:pPr lvl="1"/>
            <a:r>
              <a:rPr lang="en-IE" dirty="0"/>
              <a:t>V</a:t>
            </a:r>
            <a:r>
              <a:rPr lang="en-IE" dirty="0" smtClean="0"/>
              <a:t>ideo editing services</a:t>
            </a:r>
          </a:p>
          <a:p>
            <a:pPr lvl="1"/>
            <a:r>
              <a:rPr lang="en-IE" dirty="0" smtClean="0"/>
              <a:t>Academic training</a:t>
            </a:r>
          </a:p>
          <a:p>
            <a:endParaRPr lang="en-IE" dirty="0" smtClean="0"/>
          </a:p>
          <a:p>
            <a:r>
              <a:rPr lang="en-IE" dirty="0" smtClean="0">
                <a:solidFill>
                  <a:schemeClr val="tx2"/>
                </a:solidFill>
              </a:rPr>
              <a:t>Faculty Time</a:t>
            </a:r>
          </a:p>
          <a:p>
            <a:pPr lvl="1"/>
            <a:r>
              <a:rPr lang="en-IE" dirty="0"/>
              <a:t>Learning through practice </a:t>
            </a:r>
            <a:endParaRPr lang="en-IE" dirty="0" smtClean="0"/>
          </a:p>
          <a:p>
            <a:pPr lvl="1"/>
            <a:r>
              <a:rPr lang="en-IE" dirty="0" smtClean="0"/>
              <a:t>↑ time commitment Vs “traditional” content</a:t>
            </a:r>
            <a:endParaRPr lang="en-IE" dirty="0"/>
          </a:p>
          <a:p>
            <a:pPr lvl="2"/>
            <a:r>
              <a:rPr lang="en-IE" dirty="0" smtClean="0"/>
              <a:t>Preparation/Storyboarding</a:t>
            </a:r>
          </a:p>
          <a:p>
            <a:pPr lvl="2"/>
            <a:r>
              <a:rPr lang="en-IE" dirty="0" smtClean="0"/>
              <a:t>Content creation: repeat recording</a:t>
            </a:r>
            <a:endParaRPr lang="en-IE" dirty="0"/>
          </a:p>
          <a:p>
            <a:pPr lvl="2"/>
            <a:r>
              <a:rPr lang="en-IE" dirty="0" smtClean="0"/>
              <a:t>Content creation &lt; Content editing</a:t>
            </a:r>
            <a:endParaRPr lang="en-IE" dirty="0"/>
          </a:p>
          <a:p>
            <a:endParaRPr lang="en-IE" sz="2400" dirty="0" smtClean="0"/>
          </a:p>
          <a:p>
            <a:endParaRPr lang="en-IE" dirty="0"/>
          </a:p>
          <a:p>
            <a:endParaRPr lang="en-IE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38201"/>
            <a:ext cx="3312368" cy="11745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63312" y="6581001"/>
            <a:ext cx="36806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IE" sz="1200" dirty="0" smtClean="0"/>
              <a:t>Multimedia Resource for Dental Professionals - Harrison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392668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IE" sz="4000" dirty="0" smtClean="0"/>
              <a:t>Opportunities</a:t>
            </a:r>
            <a:endParaRPr lang="en-IE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IE" sz="3400" b="1" dirty="0" smtClean="0">
                <a:solidFill>
                  <a:schemeClr val="tx2"/>
                </a:solidFill>
              </a:rPr>
              <a:t>School level</a:t>
            </a:r>
          </a:p>
          <a:p>
            <a:pPr lvl="1"/>
            <a:r>
              <a:rPr lang="en-IE" dirty="0" smtClean="0"/>
              <a:t>Undergraduate education</a:t>
            </a:r>
          </a:p>
          <a:p>
            <a:pPr lvl="2"/>
            <a:r>
              <a:rPr lang="en-IE" dirty="0" smtClean="0"/>
              <a:t>Dissemination to other clinical disciplines</a:t>
            </a:r>
          </a:p>
          <a:p>
            <a:pPr lvl="2"/>
            <a:r>
              <a:rPr lang="en-IE" dirty="0" smtClean="0"/>
              <a:t>Allied dental courses</a:t>
            </a:r>
          </a:p>
          <a:p>
            <a:endParaRPr lang="en-IE" dirty="0" smtClean="0"/>
          </a:p>
          <a:p>
            <a:pPr lvl="1"/>
            <a:r>
              <a:rPr lang="en-IE" dirty="0" smtClean="0"/>
              <a:t>Postgraduate education</a:t>
            </a:r>
          </a:p>
          <a:p>
            <a:pPr lvl="2"/>
            <a:r>
              <a:rPr lang="en-IE" dirty="0" smtClean="0"/>
              <a:t>Continuing professional development </a:t>
            </a:r>
          </a:p>
          <a:p>
            <a:pPr marL="457200" lvl="1" indent="0">
              <a:buNone/>
            </a:pPr>
            <a:endParaRPr lang="en-IE" dirty="0" smtClean="0"/>
          </a:p>
          <a:p>
            <a:r>
              <a:rPr lang="en-IE" sz="3400" b="1" dirty="0" smtClean="0">
                <a:solidFill>
                  <a:schemeClr val="tx2"/>
                </a:solidFill>
              </a:rPr>
              <a:t>University level</a:t>
            </a:r>
          </a:p>
          <a:p>
            <a:pPr lvl="1"/>
            <a:r>
              <a:rPr lang="en-IE" dirty="0" smtClean="0"/>
              <a:t>Inter-professional education modules</a:t>
            </a:r>
          </a:p>
          <a:p>
            <a:endParaRPr lang="en-IE" dirty="0" smtClean="0"/>
          </a:p>
          <a:p>
            <a:r>
              <a:rPr lang="en-IE" sz="3400" b="1" dirty="0" smtClean="0">
                <a:solidFill>
                  <a:schemeClr val="tx2"/>
                </a:solidFill>
              </a:rPr>
              <a:t>Beyond the university</a:t>
            </a:r>
          </a:p>
          <a:p>
            <a:pPr lvl="1"/>
            <a:r>
              <a:rPr lang="en-IE" dirty="0" smtClean="0"/>
              <a:t>Collaboration with other </a:t>
            </a:r>
            <a:r>
              <a:rPr lang="en-IE" dirty="0"/>
              <a:t>dental </a:t>
            </a:r>
            <a:r>
              <a:rPr lang="en-IE" dirty="0" smtClean="0"/>
              <a:t>schools</a:t>
            </a:r>
          </a:p>
          <a:p>
            <a:pPr lvl="1"/>
            <a:r>
              <a:rPr lang="en-IE" dirty="0" smtClean="0"/>
              <a:t>Online resource</a:t>
            </a:r>
            <a:endParaRPr lang="en-IE" dirty="0"/>
          </a:p>
          <a:p>
            <a:pPr lvl="1"/>
            <a:endParaRPr lang="en-IE" dirty="0" smtClean="0"/>
          </a:p>
          <a:p>
            <a:pPr marL="457200" lvl="1" indent="0">
              <a:buNone/>
            </a:pPr>
            <a:endParaRPr lang="en-IE" dirty="0" smtClean="0"/>
          </a:p>
          <a:p>
            <a:pPr lvl="1"/>
            <a:endParaRPr lang="en-IE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463312" y="6581001"/>
            <a:ext cx="3680688" cy="2769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IE" sz="1200" dirty="0" smtClean="0"/>
              <a:t>Multimedia Resource for Dental Professionals - Harrison</a:t>
            </a:r>
            <a:endParaRPr lang="en-IE" sz="1200" dirty="0"/>
          </a:p>
        </p:txBody>
      </p:sp>
    </p:spTree>
    <p:extLst>
      <p:ext uri="{BB962C8B-B14F-4D97-AF65-F5344CB8AC3E}">
        <p14:creationId xmlns:p14="http://schemas.microsoft.com/office/powerpoint/2010/main" val="159795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721</Words>
  <Application>Microsoft Office PowerPoint</Application>
  <PresentationFormat>On-screen Show (4:3)</PresentationFormat>
  <Paragraphs>141</Paragraphs>
  <Slides>11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Multimedia Resource for Dental Professionals</vt:lpstr>
      <vt:lpstr>Objective of project</vt:lpstr>
      <vt:lpstr>Use of videos in dental education</vt:lpstr>
      <vt:lpstr>Innovation</vt:lpstr>
      <vt:lpstr>“A lot done, more to do”</vt:lpstr>
      <vt:lpstr>Image file</vt:lpstr>
      <vt:lpstr>Video: Tooth mobility</vt:lpstr>
      <vt:lpstr>PowerPoint Presentation</vt:lpstr>
      <vt:lpstr>Opportunities</vt:lpstr>
      <vt:lpstr>References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Multimedia Resource for Dental Professionals</dc:title>
  <dc:creator>Peter Harrison</dc:creator>
  <cp:lastModifiedBy>Peter Harrison</cp:lastModifiedBy>
  <cp:revision>91</cp:revision>
  <dcterms:created xsi:type="dcterms:W3CDTF">2016-06-17T09:54:00Z</dcterms:created>
  <dcterms:modified xsi:type="dcterms:W3CDTF">2016-06-22T18:10:05Z</dcterms:modified>
</cp:coreProperties>
</file>